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64"/>
  </p:notesMasterIdLst>
  <p:sldIdLst>
    <p:sldId id="493" r:id="rId3"/>
    <p:sldId id="423" r:id="rId4"/>
    <p:sldId id="487" r:id="rId5"/>
    <p:sldId id="486" r:id="rId6"/>
    <p:sldId id="432" r:id="rId7"/>
    <p:sldId id="433" r:id="rId8"/>
    <p:sldId id="507" r:id="rId9"/>
    <p:sldId id="435" r:id="rId10"/>
    <p:sldId id="508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89" r:id="rId30"/>
    <p:sldId id="460" r:id="rId31"/>
    <p:sldId id="461" r:id="rId32"/>
    <p:sldId id="500" r:id="rId33"/>
    <p:sldId id="501" r:id="rId34"/>
    <p:sldId id="502" r:id="rId35"/>
    <p:sldId id="518" r:id="rId36"/>
    <p:sldId id="519" r:id="rId37"/>
    <p:sldId id="514" r:id="rId38"/>
    <p:sldId id="515" r:id="rId39"/>
    <p:sldId id="512" r:id="rId40"/>
    <p:sldId id="511" r:id="rId41"/>
    <p:sldId id="516" r:id="rId42"/>
    <p:sldId id="510" r:id="rId43"/>
    <p:sldId id="509" r:id="rId44"/>
    <p:sldId id="513" r:id="rId45"/>
    <p:sldId id="504" r:id="rId46"/>
    <p:sldId id="466" r:id="rId47"/>
    <p:sldId id="467" r:id="rId48"/>
    <p:sldId id="475" r:id="rId49"/>
    <p:sldId id="476" r:id="rId50"/>
    <p:sldId id="492" r:id="rId51"/>
    <p:sldId id="477" r:id="rId52"/>
    <p:sldId id="520" r:id="rId53"/>
    <p:sldId id="521" r:id="rId54"/>
    <p:sldId id="478" r:id="rId55"/>
    <p:sldId id="479" r:id="rId56"/>
    <p:sldId id="480" r:id="rId57"/>
    <p:sldId id="481" r:id="rId58"/>
    <p:sldId id="482" r:id="rId59"/>
    <p:sldId id="483" r:id="rId60"/>
    <p:sldId id="505" r:id="rId61"/>
    <p:sldId id="506" r:id="rId62"/>
    <p:sldId id="488" r:id="rId6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D0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6751" autoAdjust="0"/>
  </p:normalViewPr>
  <p:slideViewPr>
    <p:cSldViewPr>
      <p:cViewPr>
        <p:scale>
          <a:sx n="79" d="100"/>
          <a:sy n="79" d="100"/>
        </p:scale>
        <p:origin x="-10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pPr>
              <a:defRPr/>
            </a:pPr>
            <a:fld id="{8B4CAE83-226E-4FA9-AD1C-445E7B5AECE1}" type="datetimeFigureOut">
              <a:rPr lang="en-US"/>
              <a:pPr>
                <a:defRPr/>
              </a:pPr>
              <a:t>3/7/2013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pPr>
              <a:defRPr/>
            </a:pPr>
            <a:fld id="{697C763A-127C-4769-B341-D95F7900D09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23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0DC6-33C0-448B-AF22-F0AB99C669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50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89B5-B237-4AF4-B011-16F21F834F80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C763A-127C-4769-B341-D95F7900D0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29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515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286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876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80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87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98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205" y="2150533"/>
            <a:ext cx="3636303" cy="3975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145" y="2150533"/>
            <a:ext cx="3843654" cy="3975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271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302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10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80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7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72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57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22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206" y="846138"/>
            <a:ext cx="77165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07" y="2150533"/>
            <a:ext cx="7716592" cy="3975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ide-swoosh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9" name="Picture 8" descr="nutrition-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7F30C-01AB-9F4D-A7CA-76C329994D8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75CD-DDE3-B14B-A055-F8099FAE8C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en.wikipedia.org/wiki/Peripheral_nervous_system" TargetMode="External"/><Relationship Id="rId7" Type="http://schemas.openxmlformats.org/officeDocument/2006/relationships/hyperlink" Target="http://en.wikipedia.org/wiki/File:Nucleus_basalis_of_Meynert_-_intermed_mag.jp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Neurotransmitter_system" TargetMode="External"/><Relationship Id="rId5" Type="http://schemas.openxmlformats.org/officeDocument/2006/relationships/hyperlink" Target="http://en.wikipedia.org/wiki/Neuromodulator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en.wikipedia.org/wiki/Central_nervous_system" TargetMode="External"/><Relationship Id="rId9" Type="http://schemas.openxmlformats.org/officeDocument/2006/relationships/hyperlink" Target="http://en.wikipedia.org/wiki/File:Acetylcholine-cation-3D-balls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ttention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Acetylcholine-cation-3D-balls.pn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en.wikipedia.org/wiki/File:Nucleus_basalis_of_Meynert_-_intermed_mag.j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olin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Acetylcholin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l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Cortiso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cell&amp;source=images&amp;cd=&amp;cad=rja&amp;docid=7vCtI28ewj_v8M&amp;tbnid=beL6a53Cl0KcCM:&amp;ved=0CAUQjRw&amp;url=http://www.heatstress.info/LinkClick.aspx?link=1243&amp;tabid=1242&amp;ei=Gw4UUfbnOKT7iwLz2YA4&amp;psig=AFQjCNERGnzWyaP83d7g0Vr-muoDvpeDrg&amp;ust=1360355200268274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ell&amp;source=images&amp;cd=&amp;cad=rja&amp;docid=7vCtI28ewj_v8M&amp;tbnid=beL6a53Cl0KcCM:&amp;ved=0CAUQjRw&amp;url=http://www.heatstress.info/LinkClick.aspx?link=1243&amp;tabid=1242&amp;ei=Gw4UUfbnOKT7iwLz2YA4&amp;psig=AFQjCNERGnzWyaP83d7g0Vr-muoDvpeDrg&amp;ust=1360355200268274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ymphony+orchestra&amp;source=images&amp;cd=&amp;cad=rja&amp;docid=EcTMTMuKVfdC9M&amp;tbnid=fqMSWIsOCvrsDM:&amp;ved=0CAUQjRw&amp;url=http://www.fillmoregazette.com/arts-entertainment/ventura-college-symphony-orchestra-%E2%80%9Cwinner%E2%80%99s-circle%E2%80%9D-concert-october-25&amp;ei=10gTUbfWHsKKjALYyICQDw&amp;psig=AFQjCNEXpUQAucT0hOXX9wR5sPr0Q1lqkQ&amp;ust=1360304708157046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g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3454400" cy="381893"/>
          </a:xfrm>
          <a:prstGeom prst="rect">
            <a:avLst/>
          </a:prstGeom>
        </p:spPr>
      </p:pic>
      <p:pic>
        <p:nvPicPr>
          <p:cNvPr id="6" name="Picture 5" descr="nutrition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7151227" cy="12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82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SCIENCE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64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8442547XSmall-v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36" y="2209800"/>
            <a:ext cx="3286070" cy="32766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9600" y="2549605"/>
            <a:ext cx="79490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All formulas are provided in a stick pack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as a powder, dissolved in water and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then  “activated”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A special, novel catalyst “turbocharges”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nutrient delivery for superior utilization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SCIENCE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09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EXPERIENCE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89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4960825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821012" cy="381000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EXPERIENCE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9600" y="2570203"/>
            <a:ext cx="79490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Because these products are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activated for superior nutrient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absorption, a person will feel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the effects of our nutrition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products, most within just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minutes of use </a:t>
            </a:r>
          </a:p>
        </p:txBody>
      </p:sp>
    </p:spTree>
    <p:extLst>
      <p:ext uri="{BB962C8B-B14F-4D97-AF65-F5344CB8AC3E}">
        <p14:creationId xmlns:p14="http://schemas.microsoft.com/office/powerpoint/2010/main" val="845369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RESULTS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92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539663"/>
            <a:ext cx="7949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Because more of the nutrients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are being absorbed into the cells,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we can expect that the long term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benefits will be superior as well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RESULTS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iStock_000016815673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78116"/>
            <a:ext cx="3543300" cy="23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FIT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51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492276"/>
            <a:ext cx="79490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The theta formulas have been designed to compliment our line of patch products</a:t>
            </a: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The theta formulas provide unique benefits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Consuming theta improves a persons experience with </a:t>
            </a:r>
            <a:r>
              <a:rPr lang="en-US" sz="2400" dirty="0" err="1" smtClean="0">
                <a:solidFill>
                  <a:srgbClr val="7F7F7F"/>
                </a:solidFill>
              </a:rPr>
              <a:t>LifeWave</a:t>
            </a:r>
            <a:r>
              <a:rPr lang="en-US" sz="2400" dirty="0" smtClean="0">
                <a:solidFill>
                  <a:srgbClr val="7F7F7F"/>
                </a:solidFill>
              </a:rPr>
              <a:t> patches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346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FIT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MARKET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5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10714488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47" y="1524000"/>
            <a:ext cx="3013969" cy="42672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539663"/>
            <a:ext cx="79490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With over 60% of the network marketing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industry purchasing supplements, we now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have access to this multi-billion dollar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industry with a completely unique,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more effective  approach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MARKET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6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3045" y="1371600"/>
            <a:ext cx="78813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Theta is a new </a:t>
            </a:r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technology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nutrition.</a:t>
            </a:r>
          </a:p>
          <a:p>
            <a:pPr algn="just">
              <a:spcBef>
                <a:spcPct val="50000"/>
              </a:spcBef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this technology it is possible to experience benefits within only </a:t>
            </a:r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minutes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use.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19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FOCUS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30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570203"/>
            <a:ext cx="79490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Because of the simplicity of this new product line, members will find it easier to build their </a:t>
            </a:r>
            <a:r>
              <a:rPr lang="en-US" sz="2400" dirty="0" err="1" smtClean="0">
                <a:solidFill>
                  <a:srgbClr val="7F7F7F"/>
                </a:solidFill>
              </a:rPr>
              <a:t>LifeWave</a:t>
            </a:r>
            <a:r>
              <a:rPr lang="en-US" sz="2400" dirty="0" smtClean="0">
                <a:solidFill>
                  <a:srgbClr val="7F7F7F"/>
                </a:solidFill>
              </a:rPr>
              <a:t> business more rapidly than ever before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FOCUS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90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HOME PARTIES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74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580144"/>
            <a:ext cx="7916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Theta is the perfect product for home parties and demonstrations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All formulas taste great, come in single serve stick packs, nothing artificial, provide superior nutrition, and people feel it within minutes.  </a:t>
            </a: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This is a dynamic formula for business success!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348264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HOME PARTIES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71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AUTOSHIPS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61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7898902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4721709" cy="3541282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539663"/>
            <a:ext cx="79490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As consumable products, you are now able to offer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more variety for your customers.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You have the opportunity to increase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the number of </a:t>
            </a:r>
            <a:r>
              <a:rPr lang="en-US" sz="2400" dirty="0" err="1" smtClean="0">
                <a:solidFill>
                  <a:srgbClr val="7F7F7F"/>
                </a:solidFill>
              </a:rPr>
              <a:t>autoships</a:t>
            </a:r>
            <a:r>
              <a:rPr lang="en-US" sz="2400" dirty="0" smtClean="0">
                <a:solidFill>
                  <a:srgbClr val="7F7F7F"/>
                </a:solidFill>
              </a:rPr>
              <a:t>, and the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dollars spent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AUTOSHIPS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62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EXPANSION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85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5438447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98" y="1676400"/>
            <a:ext cx="2831201" cy="42418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2615863"/>
            <a:ext cx="78728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The initial launch of theta is in the USA.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The </a:t>
            </a:r>
            <a:r>
              <a:rPr lang="en-US" sz="2400" dirty="0">
                <a:solidFill>
                  <a:srgbClr val="7F7F7F"/>
                </a:solidFill>
              </a:rPr>
              <a:t>E</a:t>
            </a:r>
            <a:r>
              <a:rPr lang="en-US" sz="2400" dirty="0" smtClean="0">
                <a:solidFill>
                  <a:srgbClr val="7F7F7F"/>
                </a:solidFill>
              </a:rPr>
              <a:t>uropean union will launch in </a:t>
            </a:r>
            <a:r>
              <a:rPr lang="en-US" sz="2400" dirty="0">
                <a:solidFill>
                  <a:srgbClr val="7F7F7F"/>
                </a:solidFill>
              </a:rPr>
              <a:t>A</a:t>
            </a:r>
            <a:r>
              <a:rPr lang="en-US" sz="2400" dirty="0" smtClean="0">
                <a:solidFill>
                  <a:srgbClr val="7F7F7F"/>
                </a:solidFill>
              </a:rPr>
              <a:t>pril.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Other countries to launch later this year.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EXPANSION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76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589073"/>
            <a:ext cx="7949004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Theta formulas will be released in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pril and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eptember of this year.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will give us the opportunity to promote new products during the year, creating more revenue opportunities.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142101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EXPANSION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7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133600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FIRST</a:t>
            </a:r>
            <a:b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THETA FORMULA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01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53045" y="1371600"/>
            <a:ext cx="78813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global nutrition market was $142 Billion annually in 2011, and continues to expand.</a:t>
            </a:r>
          </a:p>
          <a:p>
            <a:pPr algn="just">
              <a:spcBef>
                <a:spcPct val="50000"/>
              </a:spcBef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Imagine what you can do with your business with a market of this size, and a health technology that is exclusive to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ifeWave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7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85516"/>
            <a:ext cx="5622150" cy="9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8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MYK-IMG_04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" y="2286000"/>
            <a:ext cx="7516368" cy="4154424"/>
          </a:xfrm>
          <a:prstGeom prst="rect">
            <a:avLst/>
          </a:prstGeom>
        </p:spPr>
      </p:pic>
      <p:pic>
        <p:nvPicPr>
          <p:cNvPr id="4" name="Picture 3" descr="side-swoo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6" name="Picture 5" descr="nutrition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9600" y="147834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difference between your success and failure in life can depend on how well your brain performs.  </a:t>
            </a:r>
          </a:p>
        </p:txBody>
      </p:sp>
    </p:spTree>
    <p:extLst>
      <p:ext uri="{BB962C8B-B14F-4D97-AF65-F5344CB8AC3E}">
        <p14:creationId xmlns:p14="http://schemas.microsoft.com/office/powerpoint/2010/main" val="2309848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YK-IMG_04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" y="2286000"/>
            <a:ext cx="7516368" cy="4154424"/>
          </a:xfrm>
          <a:prstGeom prst="rect">
            <a:avLst/>
          </a:prstGeom>
        </p:spPr>
      </p:pic>
      <p:pic>
        <p:nvPicPr>
          <p:cNvPr id="5" name="Picture 4" descr="side-swoo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7" name="Picture 6" descr="nutrition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5395" y="1478340"/>
            <a:ext cx="802520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7F7F7F"/>
                </a:solidFill>
              </a:rPr>
              <a:t>Theta Mind offers nutrition that promotes dramatic increases and improvements in memory, focus and </a:t>
            </a:r>
            <a:r>
              <a:rPr lang="en-US" sz="2400" i="1" dirty="0">
                <a:solidFill>
                  <a:srgbClr val="7F7F7F"/>
                </a:solidFill>
              </a:rPr>
              <a:t/>
            </a:r>
            <a:br>
              <a:rPr lang="en-US" sz="2400" i="1" dirty="0">
                <a:solidFill>
                  <a:srgbClr val="7F7F7F"/>
                </a:solidFill>
              </a:rPr>
            </a:br>
            <a:r>
              <a:rPr lang="en-US" sz="2400" i="1" dirty="0" smtClean="0">
                <a:solidFill>
                  <a:srgbClr val="7F7F7F"/>
                </a:solidFill>
              </a:rPr>
              <a:t>even learning </a:t>
            </a:r>
          </a:p>
        </p:txBody>
      </p:sp>
    </p:spTree>
    <p:extLst>
      <p:ext uri="{BB962C8B-B14F-4D97-AF65-F5344CB8AC3E}">
        <p14:creationId xmlns:p14="http://schemas.microsoft.com/office/powerpoint/2010/main" val="2302577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YK-IMG_04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" y="2286000"/>
            <a:ext cx="7516368" cy="4154424"/>
          </a:xfrm>
          <a:prstGeom prst="rect">
            <a:avLst/>
          </a:prstGeom>
        </p:spPr>
      </p:pic>
      <p:pic>
        <p:nvPicPr>
          <p:cNvPr id="5" name="Picture 4" descr="side-swoo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7" name="Picture 6" descr="nutrition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80252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i="1" dirty="0" smtClean="0">
                <a:solidFill>
                  <a:srgbClr val="7F7F7F"/>
                </a:solidFill>
              </a:rPr>
              <a:t>Activated </a:t>
            </a:r>
            <a:r>
              <a:rPr lang="en-US" sz="2400" i="1" dirty="0">
                <a:solidFill>
                  <a:srgbClr val="7F7F7F"/>
                </a:solidFill>
              </a:rPr>
              <a:t>Nutrient System </a:t>
            </a:r>
            <a:r>
              <a:rPr lang="en-US" sz="2400" i="1" dirty="0" smtClean="0">
                <a:solidFill>
                  <a:srgbClr val="7F7F7F"/>
                </a:solidFill>
              </a:rPr>
              <a:t>for Rapid Results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>
                <a:solidFill>
                  <a:srgbClr val="7F7F7F"/>
                </a:solidFill>
              </a:rPr>
              <a:t>Supports Focus, Attention and Memory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>
                <a:solidFill>
                  <a:srgbClr val="7F7F7F"/>
                </a:solidFill>
              </a:rPr>
              <a:t>Designed to Promote Superior Cognitive Function</a:t>
            </a:r>
            <a:endParaRPr lang="en-US" sz="24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37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199" y="2707571"/>
            <a:ext cx="50267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Theta Mind has been designed to support </a:t>
            </a:r>
            <a:r>
              <a:rPr lang="en-US" sz="2000" b="1" dirty="0" smtClean="0">
                <a:solidFill>
                  <a:srgbClr val="FF0000"/>
                </a:solidFill>
              </a:rPr>
              <a:t>brain production and release of acetylcholine</a:t>
            </a:r>
            <a:r>
              <a:rPr lang="en-US" sz="2000" dirty="0" smtClean="0"/>
              <a:t>, an important neurotransmitter involved in learning and memory, by converging pathways from multiple directions.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216" y="838200"/>
            <a:ext cx="2438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846321"/>
            <a:ext cx="24622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6" y="5332520"/>
            <a:ext cx="24622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57800"/>
            <a:ext cx="24622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9131" y="118693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DMAE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63174" y="1236457"/>
            <a:ext cx="102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citicoline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27994" y="5677142"/>
            <a:ext cx="1252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alpha GPC,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800" y="5618440"/>
            <a:ext cx="1976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phosphatidylserine</a:t>
            </a:r>
            <a:endParaRPr lang="en-US" dirty="0"/>
          </a:p>
        </p:txBody>
      </p:sp>
      <p:sp>
        <p:nvSpPr>
          <p:cNvPr id="11" name="Striped Right Arrow 10"/>
          <p:cNvSpPr/>
          <p:nvPr/>
        </p:nvSpPr>
        <p:spPr>
          <a:xfrm rot="2983024">
            <a:off x="1478331" y="1891617"/>
            <a:ext cx="11430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3552">
            <a:off x="6508446" y="1646016"/>
            <a:ext cx="927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1777">
            <a:off x="1586281" y="4754563"/>
            <a:ext cx="927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2222">
            <a:off x="6665914" y="4565345"/>
            <a:ext cx="927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140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114485"/>
            <a:ext cx="79490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Cognizin</a:t>
            </a:r>
            <a:r>
              <a:rPr lang="en-US" sz="2400" dirty="0" smtClean="0">
                <a:solidFill>
                  <a:srgbClr val="B3B3B3"/>
                </a:solidFill>
              </a:rPr>
              <a:t> – elevates acetylcholine, the nutrient responsible for memory and learning</a:t>
            </a:r>
            <a:br>
              <a:rPr lang="en-US" sz="2400" dirty="0" smtClean="0">
                <a:solidFill>
                  <a:srgbClr val="B3B3B3"/>
                </a:solidFill>
              </a:rPr>
            </a:br>
            <a:endParaRPr lang="en-US" sz="2400" dirty="0" smtClean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7F7F7F"/>
                </a:solidFill>
              </a:rPr>
              <a:t>DMAE</a:t>
            </a:r>
            <a:r>
              <a:rPr lang="en-US" sz="2400" dirty="0" smtClean="0">
                <a:solidFill>
                  <a:srgbClr val="B3B3B3"/>
                </a:solidFill>
              </a:rPr>
              <a:t> – clinically shown to improve memory and focus</a:t>
            </a:r>
            <a:br>
              <a:rPr lang="en-US" sz="2400" dirty="0" smtClean="0">
                <a:solidFill>
                  <a:srgbClr val="B3B3B3"/>
                </a:solidFill>
              </a:rPr>
            </a:br>
            <a:endParaRPr lang="en-US" sz="2400" dirty="0" smtClean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7F7F7F"/>
                </a:solidFill>
              </a:rPr>
              <a:t>Alpha GPC </a:t>
            </a:r>
            <a:r>
              <a:rPr lang="en-US" sz="2400" dirty="0" smtClean="0">
                <a:solidFill>
                  <a:srgbClr val="B3B3B3"/>
                </a:solidFill>
              </a:rPr>
              <a:t>– contributes to acetylcholine production</a:t>
            </a:r>
            <a:br>
              <a:rPr lang="en-US" sz="2400" dirty="0" smtClean="0">
                <a:solidFill>
                  <a:srgbClr val="B3B3B3"/>
                </a:solidFill>
              </a:rPr>
            </a:br>
            <a:endParaRPr lang="en-US" sz="2400" dirty="0" smtClean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F7F7F"/>
                </a:solidFill>
              </a:rPr>
              <a:t>Phosphatidyl</a:t>
            </a:r>
            <a:r>
              <a:rPr lang="en-US" sz="2400" b="1" i="1" dirty="0" smtClean="0">
                <a:solidFill>
                  <a:srgbClr val="7F7F7F"/>
                </a:solidFill>
              </a:rPr>
              <a:t> Serine </a:t>
            </a:r>
            <a:r>
              <a:rPr lang="en-US" sz="2400" dirty="0" smtClean="0">
                <a:solidFill>
                  <a:srgbClr val="B3B3B3"/>
                </a:solidFill>
              </a:rPr>
              <a:t>– brain chemistry; enhances mood</a:t>
            </a:r>
            <a:br>
              <a:rPr lang="en-US" sz="2400" dirty="0" smtClean="0">
                <a:solidFill>
                  <a:srgbClr val="B3B3B3"/>
                </a:solidFill>
              </a:rPr>
            </a:br>
            <a:endParaRPr lang="en-US" sz="2400" dirty="0" smtClean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F7F7F"/>
                </a:solidFill>
              </a:rPr>
              <a:t>Nutriose</a:t>
            </a:r>
            <a:r>
              <a:rPr lang="en-US" sz="2400" dirty="0" smtClean="0">
                <a:solidFill>
                  <a:srgbClr val="B3B3B3"/>
                </a:solidFill>
              </a:rPr>
              <a:t> – functional fiber for proper absorption</a:t>
            </a:r>
          </a:p>
        </p:txBody>
      </p:sp>
    </p:spTree>
    <p:extLst>
      <p:ext uri="{BB962C8B-B14F-4D97-AF65-F5344CB8AC3E}">
        <p14:creationId xmlns:p14="http://schemas.microsoft.com/office/powerpoint/2010/main" val="84093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114485"/>
            <a:ext cx="794900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acetylcholine?</a:t>
            </a:r>
          </a:p>
          <a:p>
            <a:pPr>
              <a:spcBef>
                <a:spcPct val="50000"/>
              </a:spcBef>
            </a:pP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/>
              <a:t>Acetylcholine </a:t>
            </a:r>
            <a:r>
              <a:rPr lang="en-US" sz="1400" dirty="0"/>
              <a:t>has functions both in the </a:t>
            </a:r>
            <a:r>
              <a:rPr lang="en-US" sz="1400" dirty="0">
                <a:hlinkClick r:id="rId3" action="ppaction://hlinkfile" tooltip="Peripheral nervous system"/>
              </a:rPr>
              <a:t>peripheral nervous system</a:t>
            </a:r>
            <a:r>
              <a:rPr lang="en-US" sz="1400" dirty="0"/>
              <a:t> (PNS) and in the </a:t>
            </a:r>
            <a:r>
              <a:rPr lang="en-US" sz="1400" dirty="0">
                <a:hlinkClick r:id="rId4" action="ppaction://hlinkfile" tooltip="Central nervous system"/>
              </a:rPr>
              <a:t>central nervous system</a:t>
            </a:r>
            <a:r>
              <a:rPr lang="en-US" sz="1400" dirty="0"/>
              <a:t> (CNS) as a </a:t>
            </a:r>
            <a:r>
              <a:rPr lang="en-US" sz="1400" dirty="0">
                <a:hlinkClick r:id="rId5" action="ppaction://hlinkfile" tooltip="Neuromodulator"/>
              </a:rPr>
              <a:t>neuromodulator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In </a:t>
            </a:r>
            <a:r>
              <a:rPr lang="en-US" sz="1400" dirty="0"/>
              <a:t>the peripheral nervous system, acetylcholine activates muscles, and is a major neurotransmitter in the autonomic nervous system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/>
              <a:t>In the central nervous system, acetylcholine and the associated neurons form a </a:t>
            </a:r>
            <a:r>
              <a:rPr lang="en-US" sz="1400" dirty="0">
                <a:hlinkClick r:id="rId6" action="ppaction://hlinkfile" tooltip="Neurotransmitter system"/>
              </a:rPr>
              <a:t>neurotransmitter system</a:t>
            </a:r>
            <a:r>
              <a:rPr lang="en-US" sz="1400" dirty="0"/>
              <a:t>, the cholinergic system, which tends to cause anti-excitatory </a:t>
            </a:r>
            <a:r>
              <a:rPr lang="en-US" sz="1400" dirty="0" smtClean="0"/>
              <a:t>actions</a:t>
            </a:r>
            <a:endParaRPr lang="en-US" sz="2400" dirty="0" smtClean="0">
              <a:solidFill>
                <a:srgbClr val="B3B3B3"/>
              </a:solidFill>
            </a:endParaRPr>
          </a:p>
        </p:txBody>
      </p:sp>
      <p:pic>
        <p:nvPicPr>
          <p:cNvPr id="1026" name="Picture 2" descr="http://upload.wikimedia.org/wikipedia/commons/thumb/5/55/Nucleus_basalis_of_Meynert_-_intermed_mag.jpg/220px-Nucleus_basalis_of_Meynert_-_intermed_mag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33887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b/b6/Acetylcholine-cation-3D-balls.png/181px-Acetylcholine-cation-3D-balls.png">
            <a:hlinkClick r:id="rId9" tooltip="Stick model of acetylcholin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7240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88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114485"/>
            <a:ext cx="794900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acetylcholine?</a:t>
            </a:r>
          </a:p>
          <a:p>
            <a:pPr>
              <a:spcBef>
                <a:spcPct val="50000"/>
              </a:spcBef>
            </a:pP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/>
              <a:t>One well-supported function of acetylcholine (</a:t>
            </a:r>
            <a:r>
              <a:rPr lang="en-US" sz="1400" dirty="0" err="1"/>
              <a:t>ACh</a:t>
            </a:r>
            <a:r>
              <a:rPr lang="en-US" sz="1400" dirty="0"/>
              <a:t>) in cortex is increased responsiveness to sensory stimuli, a form of </a:t>
            </a:r>
            <a:r>
              <a:rPr lang="en-US" sz="1400" dirty="0" smtClean="0">
                <a:hlinkClick r:id="rId3" action="ppaction://hlinkfile" tooltip="Attention"/>
              </a:rPr>
              <a:t>attention</a:t>
            </a:r>
            <a:endParaRPr lang="en-US" sz="1400" dirty="0"/>
          </a:p>
          <a:p>
            <a:endParaRPr lang="en-US" sz="1400" dirty="0" smtClean="0">
              <a:solidFill>
                <a:srgbClr val="B3B3B3"/>
              </a:solidFill>
            </a:endParaRPr>
          </a:p>
          <a:p>
            <a:r>
              <a:rPr lang="en-US" sz="1400" dirty="0"/>
              <a:t>Some forms of learning and plasticity in cortex appear dependent on the presence of </a:t>
            </a:r>
            <a:r>
              <a:rPr lang="en-US" sz="1400" dirty="0" smtClean="0"/>
              <a:t>acetylcholine</a:t>
            </a:r>
          </a:p>
          <a:p>
            <a:endParaRPr lang="en-US" sz="1400" dirty="0">
              <a:solidFill>
                <a:srgbClr val="B3B3B3"/>
              </a:solidFill>
            </a:endParaRPr>
          </a:p>
          <a:p>
            <a:r>
              <a:rPr lang="en-US" sz="1400" dirty="0" smtClean="0"/>
              <a:t>And of great importance are numerous studies that support the observation that increases in brain levels of acetylcholine improve persons memory and ability to learn.</a:t>
            </a:r>
          </a:p>
        </p:txBody>
      </p:sp>
      <p:pic>
        <p:nvPicPr>
          <p:cNvPr id="1026" name="Picture 2" descr="http://upload.wikimedia.org/wikipedia/commons/thumb/5/55/Nucleus_basalis_of_Meynert_-_intermed_mag.jpg/220px-Nucleus_basalis_of_Meynert_-_intermed_ma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33887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b/b6/Acetylcholine-cation-3D-balls.png/181px-Acetylcholine-cation-3D-balls.png">
            <a:hlinkClick r:id="rId6" tooltip="Stick model of acetylcholin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7240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7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114485"/>
            <a:ext cx="794900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Cognizin</a:t>
            </a:r>
            <a:r>
              <a:rPr lang="en-US" sz="2400" dirty="0" smtClean="0">
                <a:solidFill>
                  <a:srgbClr val="B3B3B3"/>
                </a:solidFill>
              </a:rPr>
              <a:t> – elevates acetylcholine, the nutrient responsible for memory and learning</a:t>
            </a:r>
            <a:br>
              <a:rPr lang="en-US" sz="2400" dirty="0" smtClean="0">
                <a:solidFill>
                  <a:srgbClr val="B3B3B3"/>
                </a:solidFill>
              </a:rPr>
            </a:br>
            <a:endParaRPr lang="en-US" sz="2400" dirty="0" smtClean="0">
              <a:solidFill>
                <a:srgbClr val="B3B3B3"/>
              </a:solidFill>
            </a:endParaRPr>
          </a:p>
          <a:p>
            <a:r>
              <a:rPr lang="en-US" sz="2000" dirty="0" smtClean="0"/>
              <a:t>Your brain makes </a:t>
            </a:r>
            <a:r>
              <a:rPr lang="en-US" sz="2000" dirty="0"/>
              <a:t>up only 2% of your body weight, yet it consumes roughly 20% of your body’s energy when at rest. That means the human brain needs a whole lot of nutrition to stay alert and focused throughout the day</a:t>
            </a:r>
            <a:r>
              <a:rPr lang="en-US" sz="2000" dirty="0" smtClean="0"/>
              <a:t>.”</a:t>
            </a:r>
          </a:p>
          <a:p>
            <a:endParaRPr lang="en-US" sz="2000" dirty="0"/>
          </a:p>
          <a:p>
            <a:r>
              <a:rPr lang="en-US" sz="2000" dirty="0" err="1" smtClean="0"/>
              <a:t>Cognizin</a:t>
            </a:r>
            <a:r>
              <a:rPr lang="en-US" sz="2000" dirty="0" smtClean="0"/>
              <a:t> elevates </a:t>
            </a:r>
            <a:r>
              <a:rPr lang="en-US" sz="2000" dirty="0" err="1" smtClean="0"/>
              <a:t>acetycholine</a:t>
            </a:r>
            <a:r>
              <a:rPr lang="en-US" sz="2000" dirty="0" smtClean="0"/>
              <a:t>, keeping </a:t>
            </a:r>
            <a:r>
              <a:rPr lang="en-US" sz="2000" dirty="0"/>
              <a:t>the brain’s energy-producing centers firing. Clinically tested for efficacy, </a:t>
            </a:r>
            <a:r>
              <a:rPr lang="en-US" sz="2000" dirty="0" err="1"/>
              <a:t>Cognizin</a:t>
            </a:r>
            <a:r>
              <a:rPr lang="en-US" sz="2000" dirty="0"/>
              <a:t>® </a:t>
            </a:r>
            <a:r>
              <a:rPr lang="en-US" sz="2000" dirty="0" smtClean="0"/>
              <a:t>supplies </a:t>
            </a:r>
            <a:r>
              <a:rPr lang="en-US" sz="2000" dirty="0"/>
              <a:t>your brain with the energy it needs to stay sharp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794900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7F7F7F"/>
                </a:solidFill>
              </a:rPr>
              <a:t>DMAE</a:t>
            </a:r>
            <a:r>
              <a:rPr lang="en-US" sz="2400" dirty="0" smtClean="0">
                <a:solidFill>
                  <a:srgbClr val="B3B3B3"/>
                </a:solidFill>
              </a:rPr>
              <a:t> – clinically shown to improve memory and focus</a:t>
            </a:r>
            <a:br>
              <a:rPr lang="en-US" sz="2400" dirty="0" smtClean="0">
                <a:solidFill>
                  <a:srgbClr val="B3B3B3"/>
                </a:solidFill>
              </a:rPr>
            </a:br>
            <a:r>
              <a:rPr lang="en-US" sz="1400" b="1" i="1" dirty="0" smtClean="0"/>
              <a:t>(</a:t>
            </a:r>
            <a:r>
              <a:rPr lang="en-US" sz="1400" b="1" i="1" dirty="0" err="1" smtClean="0"/>
              <a:t>Dimethylaminoethanol</a:t>
            </a:r>
            <a:r>
              <a:rPr lang="en-US" sz="1400" b="1" i="1" dirty="0" smtClean="0"/>
              <a:t>)</a:t>
            </a:r>
            <a:endParaRPr lang="en-US" sz="1400" i="1" dirty="0" smtClean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/>
              <a:t>DMAE is an </a:t>
            </a:r>
            <a:r>
              <a:rPr lang="en-US" sz="1600" dirty="0"/>
              <a:t>amino acid which is found in small amounts in the brain. According to studies, DMAE is a crucial substance that functions as a building block for choline, which allows the brain to manufacturer acetylcholine. 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/>
              <a:t>DMAE </a:t>
            </a:r>
            <a:r>
              <a:rPr lang="en-US" sz="1600" dirty="0"/>
              <a:t>is an organic compound that is produced in the human brain and is also found in fish like anchovies, salmon, and sardines. 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endParaRPr lang="en-US" sz="1600" dirty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/>
              <a:t>Choline </a:t>
            </a:r>
            <a:r>
              <a:rPr lang="en-US" sz="1600" dirty="0"/>
              <a:t>is used by the body for many important functions, which include cell membrane integrity and the healthy functioning of </a:t>
            </a:r>
            <a:r>
              <a:rPr lang="en-US" sz="1600" dirty="0" smtClean="0"/>
              <a:t>neurotransmitters  Both </a:t>
            </a:r>
            <a:r>
              <a:rPr lang="en-US" sz="1600" dirty="0"/>
              <a:t>DMAE and choline </a:t>
            </a:r>
            <a:r>
              <a:rPr lang="en-US" sz="1600" dirty="0" smtClean="0"/>
              <a:t>promote </a:t>
            </a:r>
            <a:r>
              <a:rPr lang="en-US" sz="1600" dirty="0"/>
              <a:t>optimal functioning of memory and also enhance learning abilities. 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endParaRPr lang="en-US" sz="16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DMAE </a:t>
            </a:r>
            <a:r>
              <a:rPr lang="en-US" sz="1600" dirty="0"/>
              <a:t>and choline also promote oxygen levels in the blood, which help to boost circulation and promote healthy cell functioning both in the brain and in other parts of the body.</a:t>
            </a:r>
            <a:endParaRPr lang="en-US" sz="1600" dirty="0" smtClean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CONCEPT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99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794900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7F7F7F"/>
                </a:solidFill>
              </a:rPr>
              <a:t>DMAE</a:t>
            </a:r>
            <a:r>
              <a:rPr lang="en-US" sz="2400" dirty="0" smtClean="0">
                <a:solidFill>
                  <a:srgbClr val="B3B3B3"/>
                </a:solidFill>
              </a:rPr>
              <a:t> – clinically shown to improve memory and focus</a:t>
            </a:r>
            <a:br>
              <a:rPr lang="en-US" sz="2400" dirty="0" smtClean="0">
                <a:solidFill>
                  <a:srgbClr val="B3B3B3"/>
                </a:solidFill>
              </a:rPr>
            </a:br>
            <a:r>
              <a:rPr lang="en-US" sz="1400" b="1" i="1" dirty="0" smtClean="0"/>
              <a:t>(</a:t>
            </a:r>
            <a:r>
              <a:rPr lang="en-US" sz="1400" b="1" i="1" dirty="0" err="1" smtClean="0"/>
              <a:t>Dimethylaminoethanol</a:t>
            </a:r>
            <a:r>
              <a:rPr lang="en-US" sz="1400" b="1" i="1" dirty="0" smtClean="0"/>
              <a:t>)</a:t>
            </a:r>
          </a:p>
          <a:p>
            <a:pPr>
              <a:spcBef>
                <a:spcPct val="50000"/>
              </a:spcBef>
            </a:pPr>
            <a:endParaRPr lang="en-US" sz="1400" b="1" i="1" dirty="0" smtClean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endParaRPr lang="en-US" sz="1400" b="1" i="1" dirty="0">
              <a:solidFill>
                <a:srgbClr val="B3B3B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 smtClean="0"/>
              <a:t>	-      </a:t>
            </a:r>
            <a:r>
              <a:rPr lang="en-US" dirty="0" smtClean="0"/>
              <a:t>Boosting </a:t>
            </a:r>
            <a:r>
              <a:rPr lang="en-US" dirty="0"/>
              <a:t>memory and brain </a:t>
            </a:r>
            <a:r>
              <a:rPr lang="en-US" dirty="0" smtClean="0"/>
              <a:t>power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	-     Improving </a:t>
            </a:r>
            <a:r>
              <a:rPr lang="en-US" dirty="0"/>
              <a:t>and elevating moods;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-     Boosting </a:t>
            </a:r>
            <a:r>
              <a:rPr lang="en-US" dirty="0"/>
              <a:t>athletic performance;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-     Slowing </a:t>
            </a:r>
            <a:r>
              <a:rPr lang="en-US" dirty="0"/>
              <a:t>the body's production of </a:t>
            </a:r>
            <a:r>
              <a:rPr lang="en-US" dirty="0" err="1"/>
              <a:t>arachidonic</a:t>
            </a:r>
            <a:r>
              <a:rPr lang="en-US" dirty="0"/>
              <a:t> acid, which leads </a:t>
            </a:r>
            <a:r>
              <a:rPr lang="en-US" dirty="0" smtClean="0"/>
              <a:t>	       to </a:t>
            </a:r>
            <a:r>
              <a:rPr lang="en-US" dirty="0"/>
              <a:t>wrinkles </a:t>
            </a:r>
            <a:r>
              <a:rPr lang="en-US" dirty="0" smtClean="0"/>
              <a:t>and signs </a:t>
            </a:r>
            <a:r>
              <a:rPr lang="en-US" dirty="0"/>
              <a:t>of aging of the skin.</a:t>
            </a:r>
          </a:p>
          <a:p>
            <a:pPr>
              <a:spcBef>
                <a:spcPct val="50000"/>
              </a:spcBef>
            </a:pPr>
            <a:endParaRPr lang="en-US" sz="1400" i="1" dirty="0" smtClean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5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114485"/>
            <a:ext cx="7949004" cy="46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7F7F7F"/>
                </a:solidFill>
              </a:rPr>
              <a:t>Alpha GPC </a:t>
            </a:r>
            <a:r>
              <a:rPr lang="en-US" sz="2400" dirty="0" smtClean="0">
                <a:solidFill>
                  <a:srgbClr val="B3B3B3"/>
                </a:solidFill>
              </a:rPr>
              <a:t>– contributes to acetylcholine production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/>
              <a:t>(L-Alpha </a:t>
            </a:r>
            <a:r>
              <a:rPr lang="en-US" sz="1400" b="1" dirty="0" err="1" smtClean="0"/>
              <a:t>Glycerylphosphorylcholine</a:t>
            </a:r>
            <a:r>
              <a:rPr lang="en-US" sz="1400" b="1" dirty="0" smtClean="0"/>
              <a:t>)</a:t>
            </a:r>
            <a:r>
              <a:rPr lang="en-US" sz="1400" dirty="0" smtClean="0"/>
              <a:t> </a:t>
            </a:r>
            <a:r>
              <a:rPr lang="en-US" sz="2400" dirty="0" smtClean="0">
                <a:solidFill>
                  <a:srgbClr val="B3B3B3"/>
                </a:solidFill>
              </a:rPr>
              <a:t/>
            </a:r>
            <a:br>
              <a:rPr lang="en-US" sz="2400" dirty="0" smtClean="0">
                <a:solidFill>
                  <a:srgbClr val="B3B3B3"/>
                </a:solidFill>
              </a:rPr>
            </a:br>
            <a:endParaRPr lang="en-US" sz="2400" dirty="0" smtClean="0">
              <a:solidFill>
                <a:srgbClr val="B3B3B3"/>
              </a:solidFill>
            </a:endParaRPr>
          </a:p>
          <a:p>
            <a:r>
              <a:rPr lang="en-US" sz="1400" dirty="0" smtClean="0"/>
              <a:t>Alpha GPC is </a:t>
            </a:r>
            <a:r>
              <a:rPr lang="en-US" sz="1400" dirty="0"/>
              <a:t>a natural </a:t>
            </a:r>
            <a:r>
              <a:rPr lang="en-US" sz="1400" dirty="0">
                <a:hlinkClick r:id="rId3" action="ppaction://hlinkfile" tooltip="Choline"/>
              </a:rPr>
              <a:t>choline</a:t>
            </a:r>
            <a:r>
              <a:rPr lang="en-US" sz="1400" dirty="0"/>
              <a:t> compound found in the brain and in milk. It is also a </a:t>
            </a:r>
            <a:r>
              <a:rPr lang="en-US" sz="1400" dirty="0" smtClean="0">
                <a:hlinkClick r:id="rId4" action="ppaction://hlinkfile" tooltip="Acetylcholine"/>
              </a:rPr>
              <a:t>acetylcholine</a:t>
            </a:r>
            <a:r>
              <a:rPr lang="en-US" sz="1400" dirty="0" smtClean="0"/>
              <a:t> precursor and </a:t>
            </a:r>
            <a:r>
              <a:rPr lang="en-US" sz="1400" dirty="0"/>
              <a:t>is used </a:t>
            </a:r>
            <a:r>
              <a:rPr lang="en-US" sz="1400" dirty="0" smtClean="0"/>
              <a:t>to </a:t>
            </a:r>
            <a:r>
              <a:rPr lang="en-US" sz="1400" dirty="0"/>
              <a:t>enhance memory and cognition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An </a:t>
            </a:r>
            <a:r>
              <a:rPr lang="en-US" sz="1400" dirty="0"/>
              <a:t>Italian </a:t>
            </a:r>
            <a:r>
              <a:rPr lang="en-US" sz="1400" dirty="0" err="1"/>
              <a:t>multicentre</a:t>
            </a:r>
            <a:r>
              <a:rPr lang="en-US" sz="1400" dirty="0"/>
              <a:t> clinical trial on 2,044 patients suffering from recent stroke were supplied alpha-GPC in doses of 1,000 mg/day for 28 days and 400 mg three times per day for the five ensuing months. The trial confirmed the therapeutic role of alpha-GPC on the cognitive recovery of patients based on four measurement scales, three of which reached statistical significance</a:t>
            </a:r>
            <a:r>
              <a:rPr lang="en-US" sz="1400" dirty="0" smtClean="0"/>
              <a:t>.</a:t>
            </a:r>
            <a:endParaRPr lang="en-US" sz="1400" baseline="30000" dirty="0"/>
          </a:p>
          <a:p>
            <a:endParaRPr lang="en-US" sz="1400" baseline="30000" dirty="0" smtClean="0"/>
          </a:p>
          <a:p>
            <a:endParaRPr lang="en-US" sz="1400" baseline="30000" dirty="0"/>
          </a:p>
          <a:p>
            <a:r>
              <a:rPr lang="en-US" sz="1400" dirty="0" smtClean="0"/>
              <a:t>In short:</a:t>
            </a:r>
          </a:p>
          <a:p>
            <a:endParaRPr lang="en-US" sz="1400" dirty="0"/>
          </a:p>
          <a:p>
            <a:r>
              <a:rPr lang="en-US" sz="1400" dirty="0" smtClean="0"/>
              <a:t>	</a:t>
            </a:r>
            <a:r>
              <a:rPr lang="en-US" sz="1600" dirty="0" smtClean="0"/>
              <a:t>-     Enhancing </a:t>
            </a:r>
            <a:r>
              <a:rPr lang="en-US" sz="1600" dirty="0"/>
              <a:t>brain function and memory in healthy adults</a:t>
            </a:r>
          </a:p>
          <a:p>
            <a:r>
              <a:rPr lang="en-US" sz="1600" dirty="0" smtClean="0"/>
              <a:t>	-     Improving </a:t>
            </a:r>
            <a:r>
              <a:rPr lang="en-US" sz="1600" dirty="0"/>
              <a:t>learning ability and thinking skills</a:t>
            </a:r>
          </a:p>
          <a:p>
            <a:endParaRPr lang="en-US" sz="1400" dirty="0"/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114485"/>
            <a:ext cx="794900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F7F7F"/>
                </a:solidFill>
              </a:rPr>
              <a:t>Phosphatidyl</a:t>
            </a:r>
            <a:r>
              <a:rPr lang="en-US" sz="2400" b="1" i="1" dirty="0" smtClean="0">
                <a:solidFill>
                  <a:srgbClr val="7F7F7F"/>
                </a:solidFill>
              </a:rPr>
              <a:t> Serine </a:t>
            </a:r>
            <a:r>
              <a:rPr lang="en-US" sz="2400" dirty="0" smtClean="0">
                <a:solidFill>
                  <a:srgbClr val="B3B3B3"/>
                </a:solidFill>
              </a:rPr>
              <a:t>– brain chemistry; enhances mood</a:t>
            </a:r>
            <a:br>
              <a:rPr lang="en-US" sz="2400" dirty="0" smtClean="0">
                <a:solidFill>
                  <a:srgbClr val="B3B3B3"/>
                </a:solidFill>
              </a:rPr>
            </a:br>
            <a:endParaRPr lang="en-US" sz="2400" dirty="0" smtClean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dirty="0"/>
              <a:t>In recent studies, PS has been shown to enhance mood </a:t>
            </a:r>
            <a:r>
              <a:rPr lang="en-US" sz="1400" dirty="0" smtClean="0"/>
              <a:t>during </a:t>
            </a:r>
            <a:r>
              <a:rPr lang="en-US" sz="1400" dirty="0"/>
              <a:t>mental stress and to improve accuracy during tee-off by increasing the stress resistance of </a:t>
            </a:r>
            <a:r>
              <a:rPr lang="en-US" sz="1400" dirty="0" smtClean="0">
                <a:hlinkClick r:id="rId3" action="ppaction://hlinkfile" tooltip="Golf"/>
              </a:rPr>
              <a:t>golfers</a:t>
            </a:r>
            <a:r>
              <a:rPr lang="en-US" sz="1400" dirty="0" smtClean="0"/>
              <a:t>.</a:t>
            </a:r>
            <a:endParaRPr lang="en-US" sz="1400" dirty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 smtClean="0"/>
          </a:p>
          <a:p>
            <a:pPr>
              <a:spcBef>
                <a:spcPct val="50000"/>
              </a:spcBef>
            </a:pPr>
            <a:r>
              <a:rPr lang="en-US" sz="1400" dirty="0" err="1" smtClean="0"/>
              <a:t>Phosphatidylserine</a:t>
            </a:r>
            <a:r>
              <a:rPr lang="en-US" sz="1400" dirty="0" smtClean="0"/>
              <a:t> </a:t>
            </a:r>
            <a:r>
              <a:rPr lang="en-US" sz="1400" dirty="0"/>
              <a:t>has </a:t>
            </a:r>
            <a:r>
              <a:rPr lang="en-US" sz="1400" dirty="0" smtClean="0"/>
              <a:t>also been </a:t>
            </a:r>
            <a:r>
              <a:rPr lang="en-US" sz="1400" dirty="0"/>
              <a:t>demonstrated to speed up recovery, prevent muscle soreness, improve well-being, and might possess ergogenic properties in athletes involved in cycling, weight training and endurance running. </a:t>
            </a:r>
            <a:endParaRPr lang="en-US" sz="1400" dirty="0" smtClean="0"/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PS</a:t>
            </a:r>
            <a:r>
              <a:rPr lang="en-US" sz="1400" dirty="0"/>
              <a:t>, in a dose dependent manner (400 mg), has been reported to be an effective supplement for combating exercise-induced stress by blunting the exercise-induced increase in </a:t>
            </a:r>
            <a:r>
              <a:rPr lang="en-US" sz="1400" dirty="0">
                <a:hlinkClick r:id="rId4" action="ppaction://hlinkfile" tooltip="Cortisol"/>
              </a:rPr>
              <a:t>cortisol</a:t>
            </a:r>
            <a:r>
              <a:rPr lang="en-US" sz="1400" dirty="0"/>
              <a:t> </a:t>
            </a:r>
            <a:r>
              <a:rPr lang="en-US" sz="1400" dirty="0" smtClean="0"/>
              <a:t>levels.</a:t>
            </a:r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PS </a:t>
            </a:r>
            <a:r>
              <a:rPr lang="en-US" sz="1400" dirty="0"/>
              <a:t>supplementation promotes a desirable hormonal balance for athletes and might attenuate the physiological deterioration that accompanies overtraining and/or overstretching</a:t>
            </a:r>
            <a:r>
              <a:rPr lang="en-US" sz="1400" dirty="0" smtClean="0"/>
              <a:t>. </a:t>
            </a: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839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114485"/>
            <a:ext cx="79490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F7F7F"/>
                </a:solidFill>
              </a:rPr>
              <a:t>Nutriose</a:t>
            </a:r>
            <a:r>
              <a:rPr lang="en-US" sz="2400" dirty="0" smtClean="0">
                <a:solidFill>
                  <a:srgbClr val="B3B3B3"/>
                </a:solidFill>
              </a:rPr>
              <a:t> – functional fiber for proper absorption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NUTRIOSE</a:t>
            </a:r>
            <a:r>
              <a:rPr lang="en-US" sz="2400" b="1" baseline="30000" dirty="0" smtClean="0"/>
              <a:t>®</a:t>
            </a:r>
            <a:r>
              <a:rPr lang="en-US" sz="2400" b="1" dirty="0" smtClean="0"/>
              <a:t> is a soluble fiber (dextrin) derived from natural sources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/>
              <a:t>A nutritional supplement, high in fiber, low in calories.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/>
              <a:t>A prebiotic that delivers a well-regulated appetite and metabolism.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5" name="Picture 4" descr="nutrition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  <p:pic>
        <p:nvPicPr>
          <p:cNvPr id="6" name="Picture 5" descr="CMYK-IMG_04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" y="2286000"/>
            <a:ext cx="7516368" cy="4154424"/>
          </a:xfrm>
          <a:prstGeom prst="rect">
            <a:avLst/>
          </a:prstGeom>
        </p:spPr>
      </p:pic>
      <p:pic>
        <p:nvPicPr>
          <p:cNvPr id="7" name="Picture 6" descr="side-swoosh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31203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solidFill>
                  <a:srgbClr val="7F7F7F"/>
                </a:solidFill>
              </a:rPr>
              <a:t>What could you accomplish with Theta </a:t>
            </a:r>
            <a:r>
              <a:rPr lang="en-US" sz="2400" b="1" i="1" dirty="0">
                <a:solidFill>
                  <a:srgbClr val="7F7F7F"/>
                </a:solidFill>
              </a:rPr>
              <a:t>M</a:t>
            </a:r>
            <a:r>
              <a:rPr lang="en-US" sz="2400" b="1" i="1" dirty="0" smtClean="0">
                <a:solidFill>
                  <a:srgbClr val="7F7F7F"/>
                </a:solidFill>
              </a:rPr>
              <a:t>ind?</a:t>
            </a:r>
          </a:p>
        </p:txBody>
      </p:sp>
    </p:spTree>
    <p:extLst>
      <p:ext uri="{BB962C8B-B14F-4D97-AF65-F5344CB8AC3E}">
        <p14:creationId xmlns:p14="http://schemas.microsoft.com/office/powerpoint/2010/main" val="680993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5622150" cy="9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01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" y="1938278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</a:t>
            </a:r>
            <a:b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THETA FORMULA </a:t>
            </a: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IS…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94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97137"/>
            <a:ext cx="6789469" cy="9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81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YK-IMG_046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2" y="1899018"/>
            <a:ext cx="4256938" cy="3739782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79490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7F7F7F"/>
                </a:solidFill>
              </a:rPr>
              <a:t>Imagine a technology that causes nutrients to go to work within minutes of use.  This is </a:t>
            </a:r>
            <a:r>
              <a:rPr lang="en-US" sz="2400" b="1" i="1" dirty="0" smtClean="0">
                <a:solidFill>
                  <a:srgbClr val="7F7F7F"/>
                </a:solidFill>
              </a:rPr>
              <a:t>Theta Activate</a:t>
            </a:r>
            <a:r>
              <a:rPr lang="en-US" sz="2400" i="1" dirty="0" smtClean="0">
                <a:solidFill>
                  <a:srgbClr val="7F7F7F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44130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286" y="4197248"/>
            <a:ext cx="1983832" cy="246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5800" y="990600"/>
            <a:ext cx="78728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7F7F7F"/>
                </a:solidFill>
              </a:rPr>
              <a:t>Activate your theta formulas for superior effectiveness and results you can feel in as little as a few minutes 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61764">
            <a:off x="3702405" y="1922373"/>
            <a:ext cx="684186" cy="19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2312" y="3815376"/>
            <a:ext cx="139780" cy="51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88597" y="388283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23 drops</a:t>
            </a:r>
            <a:endParaRPr lang="en-US" sz="1600" i="1" dirty="0"/>
          </a:p>
        </p:txBody>
      </p:sp>
      <p:pic>
        <p:nvPicPr>
          <p:cNvPr id="8" name="Picture 7" descr="CMYK-IMG_042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32664"/>
            <a:ext cx="2883803" cy="15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4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2570203"/>
            <a:ext cx="7924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Introduce a new generation of nutritional supplements that produce real, noticeable results in as short a period of time as possible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CONCEPT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5800" y="9906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7F7F7F"/>
                </a:solidFill>
              </a:rPr>
              <a:t>Most vitamin pills and juices take weeks to experience the benefits, if at all.   </a:t>
            </a:r>
          </a:p>
        </p:txBody>
      </p:sp>
      <p:sp>
        <p:nvSpPr>
          <p:cNvPr id="2" name="AutoShape 2" descr="data:image/jpeg;base64,/9j/4AAQSkZJRgABAQAAAQABAAD/2wCEAAkGBhQSERQUEBEUFBUVFBAYFRQVFBQUFxQUFBQVFBcUFRQXHCYeFxkjGRQUHy8gJCcpLCwsFR4xNTAqNSYrLCkBCQoKDgwOGg8PGiwkHBwsKSwvKiwpLCkpKSksKSwsLCopKSksKSkpKSwpKSwsKSkpKSwpKSkpKSwpLCksLCkpKf/AABEIAM8A1AMBIgACEQEDEQH/xAAcAAACAgMBAQAAAAAAAAAAAAAABgEFAwQHAgj/xABBEAABAgMGAwUGBQEFCQAAAAABAAIDBBEFBhIhMUFRYYEHEyJxkTJCobHB8BQjUtHhYhUzcpLxFkNEU1SCk6LC/8QAGwEAAQUBAQAAAAAAAAAAAAAAAAECAwQFBgf/xAArEQACAgEDBAEDBAMBAAAAAAAAAQIDEQQSIQUxQVETFCIyBmGRoUJxgRX/2gAMAwEAAhEDEQA/AO4oQhAAhCEACEIqgAQhCABCEIAEIRVAEFQSN1JVDas9iJaD4RUHmq2p1EaI7mS1VuyWEWMW1obdXV8s1MK1obsg6nnklOI9Y+8WF/69ufxWDTXT4td2PYcpS3Y1rFrgx5q06E7Hh5JkBW7ptTHUQ3RMy6p1SwyUIQrJECEIQAIQhAAhCEACEIQAIQoQBKF4dEA1KjvhxTPkj2yLhmRFF47wcVIcl3R9iYPSFFUJcgShQhKBKKIQgCCkqNGNT5n5lOj3ZJDm6iI7hU/NYnVnxE0+nLLkeXOXhxUFyhc4zbSM7H800WFaONuFx8TfiEosK3ZOaLHhw2+I3CuaLUuixPx5KmqoVkceR2UrHBihzQ4HIioWRdinlZRzj7ghCEoAhCEACEIQAIQhAAsMSLQ03KylLFr2xgeaHTIKvfPauCSuG5lxO5DLVaT8WHLd3w0S1FvbQ1188vVbEvfQVa1zQMq5H91nSxJlyNcooYBir0XpjiFUQ74QjqHU+81nbeeDxPokwDT9Fo2OeJXp84RRaLbfgn3vgVDp2E5x8TdBulzJeRihl8osmz5Uif5Kv8J9lw9Ud3zNOpT1bYvIfHAsvx4XsTjVWmEdj1RhOycr7PY11RLGJNCiULaZR5OxzV8SRSvFaF4JUYSG55ZKtqt1sOS3o8V2L9yixKaqssm0hEDgT4mOLXDyVgXLAkscM3NpkWRjlhC9tKYNaGW7k7kYZ2zb9R98VfBI8rM4HtcNiPTceidYb6gEaEAhdV02/wCSva+6Od11Wye5dmZELyXrw2YadHA9QtTKKODKhRVSlAEIQgCChShAHly5ve5xD3V4nquixnZJSvNZwig8aKvbHciamW2RyuctAg089fJYW2j4gK7BWNp2O4HTitASBrn6Kk4Gip5RMK1jmBXmd/RbEraZrmT/AKrUMj95rYlYQafEP2TZRwPTyWUKeNfaPzW1Fn3B5pwaPgtaBFYNgsr48PEdNVC2SKJkbaTuGwzzFAsrbWIcaONaUIDnbCnlusQcz7Oy9GXZrx4FJvQbDchXhiClHuAyGZ0WzCvO+o8ZrntWp41VS2UbX55qGyPM+qXehPiL9953nI0qOVPissS2S9uZ2KXRK030WGfnMDTQpHLIsa+ShhWr3M893uPca8E+QYwIBBqDouXTpxMqNQSQfPVNF17aqwNe7yr8uCpayntJGrU1NY9DYHr1jWl+IHEKDM81mkmwsocVMMC8DYMuwuNXeINbu7CfkMs0kxLQDdStSRmnRHPiOPhaA1g4DFV2XMq9o7ZVzbXko6zTqUU34Gi0puPGZ3jiWsrkAafDdU7AeJVhHtsOhBgyAUtjQsOo9Vdk23nJmx4XYs7JtWNCw94S5h0qa+hTbCjBwBGhSI60AYeHgru608XVYTtUdNVf0tz3bGVLq+NyGOqlCFplMEIQgDHEaqa0pUlXlFjiQQUxoVHL7w2a4g6pAn5aM05OeOpXfJ2yQ4aJbtC6wPuqGUC1Vbg4u+cmG++eoCYLm3enJ+JQFrITT44zmZD+lgqMTuuW6aJu6QzyXTbKlGQoTGQ2gNa1oAA5Z15qLZ7JJ3YXBUWdcCUhDOF3p3dEOInpoOgW+bsSv/Swf/G39lYl68udlwTnsXgq7pvyVTrnSbv+GhjyBHyKwvuHKHSER5RHj6q9D1IchbH3X9ArJrs3/ItP7PZc+y6M3yiV+YKwxOzyH7sxFHngd/8AITXVQQmOuv0PV9i/yYnu7PzTwzJ6wx9HKitPsrmInszUKnNjxX0JXTggFIqa1zgd9Vb7OK2l2czMBpLmB7Rq6GS7qW0DkoYDCdTYr6YKRb33Pl3xGxNCXeJgGT6an+ngeIS/T/M9kfJPHqa08XZb2Qj2HZc1FaHB4ZD2LwXE82tG3MrYtay5mEwva9j2j2sLSHAcaO1CdQAGimwHKm2m2S04rq6H5fXZa0eiadwxj7vZyEv1hrPqN6xsz+P7f79iFAY9wJJPnXVM935H8sA5ijmnzJqD6rahWTBByBzJOGuQ5CmytZFrIejcjqFxNz+ntlXPumejy1EdVVGyC4ayK8aC5rqZr1DBGyZo8o0vxtptUHitgy8Nwo4Bh4kJjv8ARWwkuRZgxDomy7UIiMMvcJPVa0nZDDEABxZ6pmsyzcBc46up0aNAtLRqUpprwU9ROKi0WahARRdAZZKFClAAhQgoACFhiQAVmVVP3olIDsMeagQ3fpfFY0+hNUmMhnB4nJIcEv2nb0SXd+Wct2kVB++SY2z8OM3FBisiN/VDe149WkpEvPFIc7JV7FjsTV8vDLBnaUwZRIBB4td9CPqthvaRLO1bGHRp+RXNoz86DdeWn5bKuy0qos6g3tAlCaF8QcKw/rVbMC+socvxFD/Uxw+i5ZChZVpi/nkdFlEmdfmm5Q74UdVbeyWORmYf/sPmFnh3jgONGx4R5Y8/KhouPRoXEHpkei8dzl0Hn/KXIn069nahbUOuUSF/naD6LKycDtHNPk5p9M1w3FrXohppnXyol7iOhHb48+xjSXuaKA1zAI+OiV4053jsW1MvLZc3mpguwsDjVzmt4k1IyT1BfTTIbLf6bSsORyH6hscYxqXnn+DZe7Jaj3KYsVac3M4Wk8v4W3GOEclGOWapnCIgz93P1KuIEeqT2TX5p5NaOpqT80wyMaoXmHWYqWrm17Pb+kV40NafouocVZmvB1NB6/BaDHrOyIseD2PJYnX6GixJJgGJtTzP7K4oluxLVDaMfvo76FMYXXaCcJV/ac7qYSjP7iUVQhXysClAQlAFDlK8RHUCAOc9ol7YhjNkJV/ducKxog1a06NadiePNcLvTIdzGc0VNDmTmT5nimq/Fqug21MuP6hTyAFEv2/E712LjnXjXVSoqPOclJZdrRZd+OBEfCfs5ji3oaa9U/2R2lCaAgz9GxDk2M3whx/qp7DuYyPJc7iSh1Ws4cdUyUcosQnh5R0u0mRYTiQ5rxtiGFw8y3IrSZekNPjh8ND/AAq261tmJSXjGppSG4709w9K09E33euS2YmB3hAhtzIPvcG+Sp2RS7mjVZksLsPfNisOXeGE5vc4NafKubuiaTdZwGudAm6RlYcOEAKAACg0oNqDZYIzzss+XsmjZl4Oa3gYJb++a8Nrk+lW9SMwqD+2ZcnJ4PmCV1q1ZFsaEQWhwp4mnOoPJcFvVdIy0dwYD3bs2nhX3VLWk+7JYvIwf2lCP+8HUELy6fh0yiM86gJHMi4cfimC7F0HRvzIte7Bo1tT4z58FK0o8tk9dbseEiys2dY+agBrsXj2z0aTqMtaJ9x80tfgWwnsIAaGuboKUG6u476amg20zHELpejTU62v3OG/VuldV9b7pr+8mV0VUls2jTw6bk8gs1oWiGNLndOZ4JBvDPPcxwbq+uI8uHyC09VdGqDZidN0U77MJFvZc9jLn/qJPTZNdmTHNctsG1cBwv0+Sf7MmK0z61XmOuhJTcn5PZdI4/FFR8cDhCfkswKq5eNxW/DiVWS0TTibbHpgsW2aUZEOXuuO3I/ulmqzQ3qXT3yonuiUdRRG2OGdBqhUVh2tUiG85+6TvyKvQuwoujdBTic1bXKuW2RKEIU5GBWCYOSzrFECBGfPPbfZRZMsjgZRG0P+JuRr0wrn8K0KihOi+h+0a7gmpd7KZ6tPBw06bHovmmclnQnuY8EOaSCDxCkyR7M8F9LNDxksU/ZZGdOqrrPtLAc9E4w47IsKoIJpojcMVTyKUzLYWMjMNCHAEbtcMwR6LsdybeESD3pFC5oBp+puTvjUrkNswsNQNKg+mSYez22cIMI7EuHOuo++KramOYlzTPnDO1SlqFx4/RW8GJiy+HJJslNUpz0TFIzFR8VlGjgsKBrqbH5+SX74WAIjKtFd2pk9pvMrw0hwLHUxUyQnhiZwcnNhAtqB/B09QU3wJJsNjWtFA1oA+/X1Wvb8sYLYjwDShJAzoR737r22dDmgg6gfEKSyeUjU0cG02ivtOBiBokm2Lbjy4o15DakUIDqHlXRdAdQrWmbKhxBR7Wu8xVP0+pnTLMSfWaKvVw2WLJzOWmY0xEqcTjxOw4Dgm1l3gYeYzV02zWM0AC94wFJdq53d2Q6Tp1Wl/BcnIbeke6jZZA5q3u/bhaQ1xy2PBbt7ZHvIoAGjc/M1KWXyzoZzTZQVteGNUviuaXZnV5GeDgM1aQpgDdc6sC2aZH78k3y08DoQVzt1Mq2asWpIYWRarIIiqGTI4r2ZzmFXwMdZdQ5zDRw1BqOi6FDdUA8lyWXmsb2MBzc5opwBIBK6xCdkKLf6TlRl/wAMDqsFFx98mVCiqFt5MUleXL0oSgVlpyeJpC4h2kXHxkxIYo8ejxz5hd/e1UNu2GIrTklEPkONAcwkOBBGoKmBNOYascQeRXVb5XGzJw5557rnE5YbmHf0SZJNj8GnHnXP9o1Way5l0N4e3UH15KYFlOcdCmmyrqHDUhNk8rA+uGHlj1d6fEWEHNORFf45ZpjkI+eq59dhxgRDDd7LjkeDuHX6J10pRZtsMMvRY3SkxpnrvzWeJDzxD7zVFZkev3umaXbUZ0UOMhJ7eTTtGSEZgcM8sxsVzyYgmUi9y/Jjq9y46c4ZOlRtxFOC6ZDbhdmcuAyVReewmxWvaRVrx6HZw4FDWUWdJqHVPHgT/wAWdgp/G8uqSItpxpWK6DG8RYaAmoJGxr5LY/2kBHsnoQm7GjfVkJcjS+dr/K1++JIABJcaNaNS46AJXi3iOzepNV0Pscsbv8c5F8WFxhwgdBQDG8c6nDXkVNXS5PBW1OqhTDcWl3+zBv8AeThxvca92Mmt4AnU0CaoV0pZoo2BCH/Y36q4AUgLTUElg5Ky6c5OTfcULb7NpSOK9y1rtnMAYR/loubXju1FkcyS+H/zKeJvDH+67xRas/ZzIrC17Q4EEEEVBB1BVa7TRmi1p9dOp88o+eBbjhoAfghtsRHHQNPHX4KLzWA6UnIsAAlrSCw8WOFW+mnRZbIsN8RwrUBZf0qzjBuPVJrcmM9yoBiRw45gEEn5Bdal4iUrs2QITRQUTXBatSir444MLV3fLLJugoWMFSrJRMqEITxCKLy5lV7QgCqtCxWRBQhJ1q9nTHGoAXRV5fDSCp47HK4HZ61h0VgbADRQBPcSWC1YsmEmB29nLbWu9Q1A+xotqReXsofaGTvoU6z1mAjRLESR7uKDoDkfIqGyOUTwmTLxxDNN0wWZPpcmoO/qvUrMltM6LPawy3+SHmKzE3LovEvRwLX6rUsqcLmgOW2+HnUJCFrwc37Sbo97SIz22b8W8+K5827sVfQdpSwezFTLfql6BYjSSOo5hTVPPDLCvko5ORC7Dz7VV2/srlhDs2EwbOjV8y8laEexGgaLYulaIgufCcaAuqOVVcj9rK11jsiOyF4xI7xS7kUT2V5K8GMFjjTYaKk9OKNwYFC9lhCNNB1K/lsB6E/ustnXeDaZK8gNxkuI1+i3mQgm7fJL8jSwasvJ4VtNasoavWBLgY3kxgKV7woSjT0hCE4CFKEIAFClCAPJC8OYshQkYGpFgqgtez6gpnc1aU3AqE1ip4EUioIOo+S1MJrkra05UsdiG3xG6rJsZeHdUboF6qRZS9qYSGtoTvnkP55JiglxYNa8/kQkqzWYPE/pzPEq5h25QgvdQfeg2VVcE0o57F1CDWmhrQ65kivkvExLhrqgUIPhP0Kqol5mEeFeX25jonJ45G7GXRo5tR98ks2zJlrsTdfvJX1kxq4hzBHXVbM3Ih4WjF7kVG9rwLFm3wfD8LvEBsdQrdl8oZGYIKpbWurizAPmFROu/HBoHFHKHYjLkdY17mU8IJPNa0CffHcKn9gqSzrsvcRjJKdbKsgMAyT0iOWEWMnCo0BbgXhjFlaFIQkhCFKUCFKEIAEIQgAQhCABCEIAgoUqEABWGIxZlDgkAobVk6hKj4eB9DoT6H+U/wAxCqErW1Z+qinHKJYSwxVtWYLaknpxVBGtY11I5E1V3a0AvFNx91StOSLqqk68M0IT4NqHa1DrT6hWlnzpLhXNLkOTOSYLHksNC7/VJ8ayLKfB0Gwj4a8aJghNS/YmiYZdXYLCwZtjyzKJcHUKDZ7OAWwxe1MiM12SjRoFlENe0JQPOFSApQgAQhCABCgoQBKEIQAKFKEACEIQAIQhAEIQhAHh7VWz8riCtSFifDqmsDnNs2ZrQJVnDEbsD/iFfiKLr09ZQcqKau0DwUUoZJ4WYOby8WI4+y0eQP1KYrLkSTU5q/hXZAOgVtJWMGoUMDp25PVmStAreG1eYUGizNanpFdvJlYsixtXsJ6EJUKUJQIKEIogCUIQgAQhCAP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QUEBEUFBUVFBAYFRQVFBQUFxQUFBQVFBcUFRQXHCYeFxkjGRQUHy8gJCcpLCwsFR4xNTAqNSYrLCkBCQoKDgwOGg8PGiwkHBwsKSwvKiwpLCkpKSksKSwsLCopKSksKSkpKSwpKSwsKSkpKSwpKSkpKSwpLCksLCkpKf/AABEIAM8A1AMBIgACEQEDEQH/xAAcAAACAgMBAQAAAAAAAAAAAAAABgEFAwQHAgj/xABBEAABAgMGAwUGBQEFCQAAAAABAAIDBBEFBhIhMUFRYYEHEyJxkTJCobHB8BQjUtHhYhUzcpLxFkNEU1SCk6LC/8QAGwEAAQUBAQAAAAAAAAAAAAAAAAECAwQFBgf/xAArEQACAgEDBAEDBAMBAAAAAAAAAQIDEQQSIQUxQVETFCIyBmGRoUJxgRX/2gAMAwEAAhEDEQA/AO4oQhAAhCEACEIqgAQhCABCEIAEIRVAEFQSN1JVDas9iJaD4RUHmq2p1EaI7mS1VuyWEWMW1obdXV8s1MK1obsg6nnklOI9Y+8WF/69ufxWDTXT4td2PYcpS3Y1rFrgx5q06E7Hh5JkBW7ptTHUQ3RMy6p1SwyUIQrJECEIQAIQhAAhCEACEIQAIQoQBKF4dEA1KjvhxTPkj2yLhmRFF47wcVIcl3R9iYPSFFUJcgShQhKBKKIQgCCkqNGNT5n5lOj3ZJDm6iI7hU/NYnVnxE0+nLLkeXOXhxUFyhc4zbSM7H800WFaONuFx8TfiEosK3ZOaLHhw2+I3CuaLUuixPx5KmqoVkceR2UrHBihzQ4HIioWRdinlZRzj7ghCEoAhCEACEIQAIQhAAsMSLQ03KylLFr2xgeaHTIKvfPauCSuG5lxO5DLVaT8WHLd3w0S1FvbQ1188vVbEvfQVa1zQMq5H91nSxJlyNcooYBir0XpjiFUQ74QjqHU+81nbeeDxPokwDT9Fo2OeJXp84RRaLbfgn3vgVDp2E5x8TdBulzJeRihl8osmz5Uif5Kv8J9lw9Ud3zNOpT1bYvIfHAsvx4XsTjVWmEdj1RhOycr7PY11RLGJNCiULaZR5OxzV8SRSvFaF4JUYSG55ZKtqt1sOS3o8V2L9yixKaqssm0hEDgT4mOLXDyVgXLAkscM3NpkWRjlhC9tKYNaGW7k7kYZ2zb9R98VfBI8rM4HtcNiPTceidYb6gEaEAhdV02/wCSva+6Od11Wye5dmZELyXrw2YadHA9QtTKKODKhRVSlAEIQgCChShAHly5ve5xD3V4nquixnZJSvNZwig8aKvbHciamW2RyuctAg089fJYW2j4gK7BWNp2O4HTitASBrn6Kk4Gip5RMK1jmBXmd/RbEraZrmT/AKrUMj95rYlYQafEP2TZRwPTyWUKeNfaPzW1Fn3B5pwaPgtaBFYNgsr48PEdNVC2SKJkbaTuGwzzFAsrbWIcaONaUIDnbCnlusQcz7Oy9GXZrx4FJvQbDchXhiClHuAyGZ0WzCvO+o8ZrntWp41VS2UbX55qGyPM+qXehPiL9953nI0qOVPissS2S9uZ2KXRK030WGfnMDTQpHLIsa+ShhWr3M893uPca8E+QYwIBBqDouXTpxMqNQSQfPVNF17aqwNe7yr8uCpayntJGrU1NY9DYHr1jWl+IHEKDM81mkmwsocVMMC8DYMuwuNXeINbu7CfkMs0kxLQDdStSRmnRHPiOPhaA1g4DFV2XMq9o7ZVzbXko6zTqUU34Gi0puPGZ3jiWsrkAafDdU7AeJVhHtsOhBgyAUtjQsOo9Vdk23nJmx4XYs7JtWNCw94S5h0qa+hTbCjBwBGhSI60AYeHgru608XVYTtUdNVf0tz3bGVLq+NyGOqlCFplMEIQgDHEaqa0pUlXlFjiQQUxoVHL7w2a4g6pAn5aM05OeOpXfJ2yQ4aJbtC6wPuqGUC1Vbg4u+cmG++eoCYLm3enJ+JQFrITT44zmZD+lgqMTuuW6aJu6QzyXTbKlGQoTGQ2gNa1oAA5Z15qLZ7JJ3YXBUWdcCUhDOF3p3dEOInpoOgW+bsSv/Swf/G39lYl68udlwTnsXgq7pvyVTrnSbv+GhjyBHyKwvuHKHSER5RHj6q9D1IchbH3X9ArJrs3/ItP7PZc+y6M3yiV+YKwxOzyH7sxFHngd/8AITXVQQmOuv0PV9i/yYnu7PzTwzJ6wx9HKitPsrmInszUKnNjxX0JXTggFIqa1zgd9Vb7OK2l2czMBpLmB7Rq6GS7qW0DkoYDCdTYr6YKRb33Pl3xGxNCXeJgGT6an+ngeIS/T/M9kfJPHqa08XZb2Qj2HZc1FaHB4ZD2LwXE82tG3MrYtay5mEwva9j2j2sLSHAcaO1CdQAGimwHKm2m2S04rq6H5fXZa0eiadwxj7vZyEv1hrPqN6xsz+P7f79iFAY9wJJPnXVM935H8sA5ijmnzJqD6rahWTBByBzJOGuQ5CmytZFrIejcjqFxNz+ntlXPumejy1EdVVGyC4ayK8aC5rqZr1DBGyZo8o0vxtptUHitgy8Nwo4Bh4kJjv8ARWwkuRZgxDomy7UIiMMvcJPVa0nZDDEABxZ6pmsyzcBc46up0aNAtLRqUpprwU9ROKi0WahARRdAZZKFClAAhQgoACFhiQAVmVVP3olIDsMeagQ3fpfFY0+hNUmMhnB4nJIcEv2nb0SXd+Wct2kVB++SY2z8OM3FBisiN/VDe149WkpEvPFIc7JV7FjsTV8vDLBnaUwZRIBB4td9CPqthvaRLO1bGHRp+RXNoz86DdeWn5bKuy0qos6g3tAlCaF8QcKw/rVbMC+socvxFD/Uxw+i5ZChZVpi/nkdFlEmdfmm5Q74UdVbeyWORmYf/sPmFnh3jgONGx4R5Y8/KhouPRoXEHpkei8dzl0Hn/KXIn069nahbUOuUSF/naD6LKycDtHNPk5p9M1w3FrXohppnXyol7iOhHb48+xjSXuaKA1zAI+OiV4053jsW1MvLZc3mpguwsDjVzmt4k1IyT1BfTTIbLf6bSsORyH6hscYxqXnn+DZe7Jaj3KYsVac3M4Wk8v4W3GOEclGOWapnCIgz93P1KuIEeqT2TX5p5NaOpqT80wyMaoXmHWYqWrm17Pb+kV40NafouocVZmvB1NB6/BaDHrOyIseD2PJYnX6GixJJgGJtTzP7K4oluxLVDaMfvo76FMYXXaCcJV/ac7qYSjP7iUVQhXysClAQlAFDlK8RHUCAOc9ol7YhjNkJV/ducKxog1a06NadiePNcLvTIdzGc0VNDmTmT5nimq/Fqug21MuP6hTyAFEv2/E712LjnXjXVSoqPOclJZdrRZd+OBEfCfs5ji3oaa9U/2R2lCaAgz9GxDk2M3whx/qp7DuYyPJc7iSh1Ws4cdUyUcosQnh5R0u0mRYTiQ5rxtiGFw8y3IrSZekNPjh8ND/AAq261tmJSXjGppSG4709w9K09E33euS2YmB3hAhtzIPvcG+Sp2RS7mjVZksLsPfNisOXeGE5vc4NafKubuiaTdZwGudAm6RlYcOEAKAACg0oNqDZYIzzss+XsmjZl4Oa3gYJb++a8Nrk+lW9SMwqD+2ZcnJ4PmCV1q1ZFsaEQWhwp4mnOoPJcFvVdIy0dwYD3bs2nhX3VLWk+7JYvIwf2lCP+8HUELy6fh0yiM86gJHMi4cfimC7F0HRvzIte7Bo1tT4z58FK0o8tk9dbseEiys2dY+agBrsXj2z0aTqMtaJ9x80tfgWwnsIAaGuboKUG6u476amg20zHELpejTU62v3OG/VuldV9b7pr+8mV0VUls2jTw6bk8gs1oWiGNLndOZ4JBvDPPcxwbq+uI8uHyC09VdGqDZidN0U77MJFvZc9jLn/qJPTZNdmTHNctsG1cBwv0+Sf7MmK0z61XmOuhJTcn5PZdI4/FFR8cDhCfkswKq5eNxW/DiVWS0TTibbHpgsW2aUZEOXuuO3I/ulmqzQ3qXT3yonuiUdRRG2OGdBqhUVh2tUiG85+6TvyKvQuwoujdBTic1bXKuW2RKEIU5GBWCYOSzrFECBGfPPbfZRZMsjgZRG0P+JuRr0wrn8K0KihOi+h+0a7gmpd7KZ6tPBw06bHovmmclnQnuY8EOaSCDxCkyR7M8F9LNDxksU/ZZGdOqrrPtLAc9E4w47IsKoIJpojcMVTyKUzLYWMjMNCHAEbtcMwR6LsdybeESD3pFC5oBp+puTvjUrkNswsNQNKg+mSYez22cIMI7EuHOuo++KramOYlzTPnDO1SlqFx4/RW8GJiy+HJJslNUpz0TFIzFR8VlGjgsKBrqbH5+SX74WAIjKtFd2pk9pvMrw0hwLHUxUyQnhiZwcnNhAtqB/B09QU3wJJsNjWtFA1oA+/X1Wvb8sYLYjwDShJAzoR737r22dDmgg6gfEKSyeUjU0cG02ivtOBiBokm2Lbjy4o15DakUIDqHlXRdAdQrWmbKhxBR7Wu8xVP0+pnTLMSfWaKvVw2WLJzOWmY0xEqcTjxOw4Dgm1l3gYeYzV02zWM0AC94wFJdq53d2Q6Tp1Wl/BcnIbeke6jZZA5q3u/bhaQ1xy2PBbt7ZHvIoAGjc/M1KWXyzoZzTZQVteGNUviuaXZnV5GeDgM1aQpgDdc6sC2aZH78k3y08DoQVzt1Mq2asWpIYWRarIIiqGTI4r2ZzmFXwMdZdQ5zDRw1BqOi6FDdUA8lyWXmsb2MBzc5opwBIBK6xCdkKLf6TlRl/wAMDqsFFx98mVCiqFt5MUleXL0oSgVlpyeJpC4h2kXHxkxIYo8ejxz5hd/e1UNu2GIrTklEPkONAcwkOBBGoKmBNOYascQeRXVb5XGzJw5557rnE5YbmHf0SZJNj8GnHnXP9o1Way5l0N4e3UH15KYFlOcdCmmyrqHDUhNk8rA+uGHlj1d6fEWEHNORFf45ZpjkI+eq59dhxgRDDd7LjkeDuHX6J10pRZtsMMvRY3SkxpnrvzWeJDzxD7zVFZkev3umaXbUZ0UOMhJ7eTTtGSEZgcM8sxsVzyYgmUi9y/Jjq9y46c4ZOlRtxFOC6ZDbhdmcuAyVReewmxWvaRVrx6HZw4FDWUWdJqHVPHgT/wAWdgp/G8uqSItpxpWK6DG8RYaAmoJGxr5LY/2kBHsnoQm7GjfVkJcjS+dr/K1++JIABJcaNaNS46AJXi3iOzepNV0Pscsbv8c5F8WFxhwgdBQDG8c6nDXkVNXS5PBW1OqhTDcWl3+zBv8AeThxvca92Mmt4AnU0CaoV0pZoo2BCH/Y36q4AUgLTUElg5Ky6c5OTfcULb7NpSOK9y1rtnMAYR/loubXju1FkcyS+H/zKeJvDH+67xRas/ZzIrC17Q4EEEEVBB1BVa7TRmi1p9dOp88o+eBbjhoAfghtsRHHQNPHX4KLzWA6UnIsAAlrSCw8WOFW+mnRZbIsN8RwrUBZf0qzjBuPVJrcmM9yoBiRw45gEEn5Bdal4iUrs2QITRQUTXBatSir444MLV3fLLJugoWMFSrJRMqEITxCKLy5lV7QgCqtCxWRBQhJ1q9nTHGoAXRV5fDSCp47HK4HZ61h0VgbADRQBPcSWC1YsmEmB29nLbWu9Q1A+xotqReXsofaGTvoU6z1mAjRLESR7uKDoDkfIqGyOUTwmTLxxDNN0wWZPpcmoO/qvUrMltM6LPawy3+SHmKzE3LovEvRwLX6rUsqcLmgOW2+HnUJCFrwc37Sbo97SIz22b8W8+K5827sVfQdpSwezFTLfql6BYjSSOo5hTVPPDLCvko5ORC7Dz7VV2/srlhDs2EwbOjV8y8laEexGgaLYulaIgufCcaAuqOVVcj9rK11jsiOyF4xI7xS7kUT2V5K8GMFjjTYaKk9OKNwYFC9lhCNNB1K/lsB6E/ustnXeDaZK8gNxkuI1+i3mQgm7fJL8jSwasvJ4VtNasoavWBLgY3kxgKV7woSjT0hCE4CFKEIAFClCAPJC8OYshQkYGpFgqgtez6gpnc1aU3AqE1ip4EUioIOo+S1MJrkra05UsdiG3xG6rJsZeHdUboF6qRZS9qYSGtoTvnkP55JiglxYNa8/kQkqzWYPE/pzPEq5h25QgvdQfeg2VVcE0o57F1CDWmhrQ65kivkvExLhrqgUIPhP0Kqol5mEeFeX25jonJ45G7GXRo5tR98ks2zJlrsTdfvJX1kxq4hzBHXVbM3Ih4WjF7kVG9rwLFm3wfD8LvEBsdQrdl8oZGYIKpbWurizAPmFROu/HBoHFHKHYjLkdY17mU8IJPNa0CffHcKn9gqSzrsvcRjJKdbKsgMAyT0iOWEWMnCo0BbgXhjFlaFIQkhCFKUCFKEIAEIQgAQhCABCEIAgoUqEABWGIxZlDgkAobVk6hKj4eB9DoT6H+U/wAxCqErW1Z+qinHKJYSwxVtWYLaknpxVBGtY11I5E1V3a0AvFNx91StOSLqqk68M0IT4NqHa1DrT6hWlnzpLhXNLkOTOSYLHksNC7/VJ8ayLKfB0Gwj4a8aJghNS/YmiYZdXYLCwZtjyzKJcHUKDZ7OAWwxe1MiM12SjRoFlENe0JQPOFSApQgAQhCABCgoQBKEIQAKFKEACEIQAIQhAEIQhAHh7VWz8riCtSFifDqmsDnNs2ZrQJVnDEbsD/iFfiKLr09ZQcqKau0DwUUoZJ4WYOby8WI4+y0eQP1KYrLkSTU5q/hXZAOgVtJWMGoUMDp25PVmStAreG1eYUGizNanpFdvJlYsixtXsJ6EJUKUJQIKEIogCUIQgAQhCAP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3.gstatic.com/images?q=tbn:ANd9GcQuzrJV7c-AAnAUr4iBp7k0kq0yp0W1F3dEmMU4eTpbJyHj1Zss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7" y="2743200"/>
            <a:ext cx="1308317" cy="14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eatstress.info/portals/38/Cell%20March%202012%20updat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369601" cy="38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438400" y="33528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293730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X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8742" y="441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Most nutrients cannot easily enter the cells of the body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60144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QUEBEUFBUVFBAYFRQVFBQUFxQUFBQVFBcUFRQXHCYeFxkjGRQUHy8gJCcpLCwsFR4xNTAqNSYrLCkBCQoKDgwOGg8PGiwkHBwsKSwvKiwpLCkpKSksKSwsLCopKSksKSkpKSwpKSwsKSkpKSwpKSkpKSwpLCksLCkpKf/AABEIAM8A1AMBIgACEQEDEQH/xAAcAAACAgMBAQAAAAAAAAAAAAAABgEFAwQHAgj/xABBEAABAgMGAwUGBQEFCQAAAAABAAIDBBEFBhIhMUFRYYEHEyJxkTJCobHB8BQjUtHhYhUzcpLxFkNEU1SCk6LC/8QAGwEAAQUBAQAAAAAAAAAAAAAAAAECAwQFBgf/xAArEQACAgEDBAEDBAMBAAAAAAAAAQIDEQQSIQUxQVETFCIyBmGRoUJxgRX/2gAMAwEAAhEDEQA/AO4oQhAAhCEACEIqgAQhCABCEIAEIRVAEFQSN1JVDas9iJaD4RUHmq2p1EaI7mS1VuyWEWMW1obdXV8s1MK1obsg6nnklOI9Y+8WF/69ufxWDTXT4td2PYcpS3Y1rFrgx5q06E7Hh5JkBW7ptTHUQ3RMy6p1SwyUIQrJECEIQAIQhAAhCEACEIQAIQoQBKF4dEA1KjvhxTPkj2yLhmRFF47wcVIcl3R9iYPSFFUJcgShQhKBKKIQgCCkqNGNT5n5lOj3ZJDm6iI7hU/NYnVnxE0+nLLkeXOXhxUFyhc4zbSM7H800WFaONuFx8TfiEosK3ZOaLHhw2+I3CuaLUuixPx5KmqoVkceR2UrHBihzQ4HIioWRdinlZRzj7ghCEoAhCEACEIQAIQhAAsMSLQ03KylLFr2xgeaHTIKvfPauCSuG5lxO5DLVaT8WHLd3w0S1FvbQ1188vVbEvfQVa1zQMq5H91nSxJlyNcooYBir0XpjiFUQ74QjqHU+81nbeeDxPokwDT9Fo2OeJXp84RRaLbfgn3vgVDp2E5x8TdBulzJeRihl8osmz5Uif5Kv8J9lw9Ud3zNOpT1bYvIfHAsvx4XsTjVWmEdj1RhOycr7PY11RLGJNCiULaZR5OxzV8SRSvFaF4JUYSG55ZKtqt1sOS3o8V2L9yixKaqssm0hEDgT4mOLXDyVgXLAkscM3NpkWRjlhC9tKYNaGW7k7kYZ2zb9R98VfBI8rM4HtcNiPTceidYb6gEaEAhdV02/wCSva+6Od11Wye5dmZELyXrw2YadHA9QtTKKODKhRVSlAEIQgCChShAHly5ve5xD3V4nquixnZJSvNZwig8aKvbHciamW2RyuctAg089fJYW2j4gK7BWNp2O4HTitASBrn6Kk4Gip5RMK1jmBXmd/RbEraZrmT/AKrUMj95rYlYQafEP2TZRwPTyWUKeNfaPzW1Fn3B5pwaPgtaBFYNgsr48PEdNVC2SKJkbaTuGwzzFAsrbWIcaONaUIDnbCnlusQcz7Oy9GXZrx4FJvQbDchXhiClHuAyGZ0WzCvO+o8ZrntWp41VS2UbX55qGyPM+qXehPiL9953nI0qOVPissS2S9uZ2KXRK030WGfnMDTQpHLIsa+ShhWr3M893uPca8E+QYwIBBqDouXTpxMqNQSQfPVNF17aqwNe7yr8uCpayntJGrU1NY9DYHr1jWl+IHEKDM81mkmwsocVMMC8DYMuwuNXeINbu7CfkMs0kxLQDdStSRmnRHPiOPhaA1g4DFV2XMq9o7ZVzbXko6zTqUU34Gi0puPGZ3jiWsrkAafDdU7AeJVhHtsOhBgyAUtjQsOo9Vdk23nJmx4XYs7JtWNCw94S5h0qa+hTbCjBwBGhSI60AYeHgru608XVYTtUdNVf0tz3bGVLq+NyGOqlCFplMEIQgDHEaqa0pUlXlFjiQQUxoVHL7w2a4g6pAn5aM05OeOpXfJ2yQ4aJbtC6wPuqGUC1Vbg4u+cmG++eoCYLm3enJ+JQFrITT44zmZD+lgqMTuuW6aJu6QzyXTbKlGQoTGQ2gNa1oAA5Z15qLZ7JJ3YXBUWdcCUhDOF3p3dEOInpoOgW+bsSv/Swf/G39lYl68udlwTnsXgq7pvyVTrnSbv+GhjyBHyKwvuHKHSER5RHj6q9D1IchbH3X9ArJrs3/ItP7PZc+y6M3yiV+YKwxOzyH7sxFHngd/8AITXVQQmOuv0PV9i/yYnu7PzTwzJ6wx9HKitPsrmInszUKnNjxX0JXTggFIqa1zgd9Vb7OK2l2czMBpLmB7Rq6GS7qW0DkoYDCdTYr6YKRb33Pl3xGxNCXeJgGT6an+ngeIS/T/M9kfJPHqa08XZb2Qj2HZc1FaHB4ZD2LwXE82tG3MrYtay5mEwva9j2j2sLSHAcaO1CdQAGimwHKm2m2S04rq6H5fXZa0eiadwxj7vZyEv1hrPqN6xsz+P7f79iFAY9wJJPnXVM935H8sA5ijmnzJqD6rahWTBByBzJOGuQ5CmytZFrIejcjqFxNz+ntlXPumejy1EdVVGyC4ayK8aC5rqZr1DBGyZo8o0vxtptUHitgy8Nwo4Bh4kJjv8ARWwkuRZgxDomy7UIiMMvcJPVa0nZDDEABxZ6pmsyzcBc46up0aNAtLRqUpprwU9ROKi0WahARRdAZZKFClAAhQgoACFhiQAVmVVP3olIDsMeagQ3fpfFY0+hNUmMhnB4nJIcEv2nb0SXd+Wct2kVB++SY2z8OM3FBisiN/VDe149WkpEvPFIc7JV7FjsTV8vDLBnaUwZRIBB4td9CPqthvaRLO1bGHRp+RXNoz86DdeWn5bKuy0qos6g3tAlCaF8QcKw/rVbMC+socvxFD/Uxw+i5ZChZVpi/nkdFlEmdfmm5Q74UdVbeyWORmYf/sPmFnh3jgONGx4R5Y8/KhouPRoXEHpkei8dzl0Hn/KXIn069nahbUOuUSF/naD6LKycDtHNPk5p9M1w3FrXohppnXyol7iOhHb48+xjSXuaKA1zAI+OiV4053jsW1MvLZc3mpguwsDjVzmt4k1IyT1BfTTIbLf6bSsORyH6hscYxqXnn+DZe7Jaj3KYsVac3M4Wk8v4W3GOEclGOWapnCIgz93P1KuIEeqT2TX5p5NaOpqT80wyMaoXmHWYqWrm17Pb+kV40NafouocVZmvB1NB6/BaDHrOyIseD2PJYnX6GixJJgGJtTzP7K4oluxLVDaMfvo76FMYXXaCcJV/ac7qYSjP7iUVQhXysClAQlAFDlK8RHUCAOc9ol7YhjNkJV/ducKxog1a06NadiePNcLvTIdzGc0VNDmTmT5nimq/Fqug21MuP6hTyAFEv2/E712LjnXjXVSoqPOclJZdrRZd+OBEfCfs5ji3oaa9U/2R2lCaAgz9GxDk2M3whx/qp7DuYyPJc7iSh1Ws4cdUyUcosQnh5R0u0mRYTiQ5rxtiGFw8y3IrSZekNPjh8ND/AAq261tmJSXjGppSG4709w9K09E33euS2YmB3hAhtzIPvcG+Sp2RS7mjVZksLsPfNisOXeGE5vc4NafKubuiaTdZwGudAm6RlYcOEAKAACg0oNqDZYIzzss+XsmjZl4Oa3gYJb++a8Nrk+lW9SMwqD+2ZcnJ4PmCV1q1ZFsaEQWhwp4mnOoPJcFvVdIy0dwYD3bs2nhX3VLWk+7JYvIwf2lCP+8HUELy6fh0yiM86gJHMi4cfimC7F0HRvzIte7Bo1tT4z58FK0o8tk9dbseEiys2dY+agBrsXj2z0aTqMtaJ9x80tfgWwnsIAaGuboKUG6u476amg20zHELpejTU62v3OG/VuldV9b7pr+8mV0VUls2jTw6bk8gs1oWiGNLndOZ4JBvDPPcxwbq+uI8uHyC09VdGqDZidN0U77MJFvZc9jLn/qJPTZNdmTHNctsG1cBwv0+Sf7MmK0z61XmOuhJTcn5PZdI4/FFR8cDhCfkswKq5eNxW/DiVWS0TTibbHpgsW2aUZEOXuuO3I/ulmqzQ3qXT3yonuiUdRRG2OGdBqhUVh2tUiG85+6TvyKvQuwoujdBTic1bXKuW2RKEIU5GBWCYOSzrFECBGfPPbfZRZMsjgZRG0P+JuRr0wrn8K0KihOi+h+0a7gmpd7KZ6tPBw06bHovmmclnQnuY8EOaSCDxCkyR7M8F9LNDxksU/ZZGdOqrrPtLAc9E4w47IsKoIJpojcMVTyKUzLYWMjMNCHAEbtcMwR6LsdybeESD3pFC5oBp+puTvjUrkNswsNQNKg+mSYez22cIMI7EuHOuo++KramOYlzTPnDO1SlqFx4/RW8GJiy+HJJslNUpz0TFIzFR8VlGjgsKBrqbH5+SX74WAIjKtFd2pk9pvMrw0hwLHUxUyQnhiZwcnNhAtqB/B09QU3wJJsNjWtFA1oA+/X1Wvb8sYLYjwDShJAzoR737r22dDmgg6gfEKSyeUjU0cG02ivtOBiBokm2Lbjy4o15DakUIDqHlXRdAdQrWmbKhxBR7Wu8xVP0+pnTLMSfWaKvVw2WLJzOWmY0xEqcTjxOw4Dgm1l3gYeYzV02zWM0AC94wFJdq53d2Q6Tp1Wl/BcnIbeke6jZZA5q3u/bhaQ1xy2PBbt7ZHvIoAGjc/M1KWXyzoZzTZQVteGNUviuaXZnV5GeDgM1aQpgDdc6sC2aZH78k3y08DoQVzt1Mq2asWpIYWRarIIiqGTI4r2ZzmFXwMdZdQ5zDRw1BqOi6FDdUA8lyWXmsb2MBzc5opwBIBK6xCdkKLf6TlRl/wAMDqsFFx98mVCiqFt5MUleXL0oSgVlpyeJpC4h2kXHxkxIYo8ejxz5hd/e1UNu2GIrTklEPkONAcwkOBBGoKmBNOYascQeRXVb5XGzJw5557rnE5YbmHf0SZJNj8GnHnXP9o1Way5l0N4e3UH15KYFlOcdCmmyrqHDUhNk8rA+uGHlj1d6fEWEHNORFf45ZpjkI+eq59dhxgRDDd7LjkeDuHX6J10pRZtsMMvRY3SkxpnrvzWeJDzxD7zVFZkev3umaXbUZ0UOMhJ7eTTtGSEZgcM8sxsVzyYgmUi9y/Jjq9y46c4ZOlRtxFOC6ZDbhdmcuAyVReewmxWvaRVrx6HZw4FDWUWdJqHVPHgT/wAWdgp/G8uqSItpxpWK6DG8RYaAmoJGxr5LY/2kBHsnoQm7GjfVkJcjS+dr/K1++JIABJcaNaNS46AJXi3iOzepNV0Pscsbv8c5F8WFxhwgdBQDG8c6nDXkVNXS5PBW1OqhTDcWl3+zBv8AeThxvca92Mmt4AnU0CaoV0pZoo2BCH/Y36q4AUgLTUElg5Ky6c5OTfcULb7NpSOK9y1rtnMAYR/loubXju1FkcyS+H/zKeJvDH+67xRas/ZzIrC17Q4EEEEVBB1BVa7TRmi1p9dOp88o+eBbjhoAfghtsRHHQNPHX4KLzWA6UnIsAAlrSCw8WOFW+mnRZbIsN8RwrUBZf0qzjBuPVJrcmM9yoBiRw45gEEn5Bdal4iUrs2QITRQUTXBatSir444MLV3fLLJugoWMFSrJRMqEITxCKLy5lV7QgCqtCxWRBQhJ1q9nTHGoAXRV5fDSCp47HK4HZ61h0VgbADRQBPcSWC1YsmEmB29nLbWu9Q1A+xotqReXsofaGTvoU6z1mAjRLESR7uKDoDkfIqGyOUTwmTLxxDNN0wWZPpcmoO/qvUrMltM6LPawy3+SHmKzE3LovEvRwLX6rUsqcLmgOW2+HnUJCFrwc37Sbo97SIz22b8W8+K5827sVfQdpSwezFTLfql6BYjSSOo5hTVPPDLCvko5ORC7Dz7VV2/srlhDs2EwbOjV8y8laEexGgaLYulaIgufCcaAuqOVVcj9rK11jsiOyF4xI7xS7kUT2V5K8GMFjjTYaKk9OKNwYFC9lhCNNB1K/lsB6E/ustnXeDaZK8gNxkuI1+i3mQgm7fJL8jSwasvJ4VtNasoavWBLgY3kxgKV7woSjT0hCE4CFKEIAFClCAPJC8OYshQkYGpFgqgtez6gpnc1aU3AqE1ip4EUioIOo+S1MJrkra05UsdiG3xG6rJsZeHdUboF6qRZS9qYSGtoTvnkP55JiglxYNa8/kQkqzWYPE/pzPEq5h25QgvdQfeg2VVcE0o57F1CDWmhrQ65kivkvExLhrqgUIPhP0Kqol5mEeFeX25jonJ45G7GXRo5tR98ks2zJlrsTdfvJX1kxq4hzBHXVbM3Ih4WjF7kVG9rwLFm3wfD8LvEBsdQrdl8oZGYIKpbWurizAPmFROu/HBoHFHKHYjLkdY17mU8IJPNa0CffHcKn9gqSzrsvcRjJKdbKsgMAyT0iOWEWMnCo0BbgXhjFlaFIQkhCFKUCFKEIAEIQgAQhCABCEIAgoUqEABWGIxZlDgkAobVk6hKj4eB9DoT6H+U/wAxCqErW1Z+qinHKJYSwxVtWYLaknpxVBGtY11I5E1V3a0AvFNx91StOSLqqk68M0IT4NqHa1DrT6hWlnzpLhXNLkOTOSYLHksNC7/VJ8ayLKfB0Gwj4a8aJghNS/YmiYZdXYLCwZtjyzKJcHUKDZ7OAWwxe1MiM12SjRoFlENe0JQPOFSApQgAQhCABCgoQBKEIQAKFKEACEIQAIQhAEIQhAHh7VWz8riCtSFifDqmsDnNs2ZrQJVnDEbsD/iFfiKLr09ZQcqKau0DwUUoZJ4WYOby8WI4+y0eQP1KYrLkSTU5q/hXZAOgVtJWMGoUMDp25PVmStAreG1eYUGizNanpFdvJlYsixtXsJ6EJUKUJQIKEIogCUIQgAQhCAP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QUEBEUFBUVFBAYFRQVFBQUFxQUFBQVFBcUFRQXHCYeFxkjGRQUHy8gJCcpLCwsFR4xNTAqNSYrLCkBCQoKDgwOGg8PGiwkHBwsKSwvKiwpLCkpKSksKSwsLCopKSksKSkpKSwpKSwsKSkpKSwpKSkpKSwpLCksLCkpKf/AABEIAM8A1AMBIgACEQEDEQH/xAAcAAACAgMBAQAAAAAAAAAAAAAABgEFAwQHAgj/xABBEAABAgMGAwUGBQEFCQAAAAABAAIDBBEFBhIhMUFRYYEHEyJxkTJCobHB8BQjUtHhYhUzcpLxFkNEU1SCk6LC/8QAGwEAAQUBAQAAAAAAAAAAAAAAAAECAwQFBgf/xAArEQACAgEDBAEDBAMBAAAAAAAAAQIDEQQSIQUxQVETFCIyBmGRoUJxgRX/2gAMAwEAAhEDEQA/AO4oQhAAhCEACEIqgAQhCABCEIAEIRVAEFQSN1JVDas9iJaD4RUHmq2p1EaI7mS1VuyWEWMW1obdXV8s1MK1obsg6nnklOI9Y+8WF/69ufxWDTXT4td2PYcpS3Y1rFrgx5q06E7Hh5JkBW7ptTHUQ3RMy6p1SwyUIQrJECEIQAIQhAAhCEACEIQAIQoQBKF4dEA1KjvhxTPkj2yLhmRFF47wcVIcl3R9iYPSFFUJcgShQhKBKKIQgCCkqNGNT5n5lOj3ZJDm6iI7hU/NYnVnxE0+nLLkeXOXhxUFyhc4zbSM7H800WFaONuFx8TfiEosK3ZOaLHhw2+I3CuaLUuixPx5KmqoVkceR2UrHBihzQ4HIioWRdinlZRzj7ghCEoAhCEACEIQAIQhAAsMSLQ03KylLFr2xgeaHTIKvfPauCSuG5lxO5DLVaT8WHLd3w0S1FvbQ1188vVbEvfQVa1zQMq5H91nSxJlyNcooYBir0XpjiFUQ74QjqHU+81nbeeDxPokwDT9Fo2OeJXp84RRaLbfgn3vgVDp2E5x8TdBulzJeRihl8osmz5Uif5Kv8J9lw9Ud3zNOpT1bYvIfHAsvx4XsTjVWmEdj1RhOycr7PY11RLGJNCiULaZR5OxzV8SRSvFaF4JUYSG55ZKtqt1sOS3o8V2L9yixKaqssm0hEDgT4mOLXDyVgXLAkscM3NpkWRjlhC9tKYNaGW7k7kYZ2zb9R98VfBI8rM4HtcNiPTceidYb6gEaEAhdV02/wCSva+6Od11Wye5dmZELyXrw2YadHA9QtTKKODKhRVSlAEIQgCChShAHly5ve5xD3V4nquixnZJSvNZwig8aKvbHciamW2RyuctAg089fJYW2j4gK7BWNp2O4HTitASBrn6Kk4Gip5RMK1jmBXmd/RbEraZrmT/AKrUMj95rYlYQafEP2TZRwPTyWUKeNfaPzW1Fn3B5pwaPgtaBFYNgsr48PEdNVC2SKJkbaTuGwzzFAsrbWIcaONaUIDnbCnlusQcz7Oy9GXZrx4FJvQbDchXhiClHuAyGZ0WzCvO+o8ZrntWp41VS2UbX55qGyPM+qXehPiL9953nI0qOVPissS2S9uZ2KXRK030WGfnMDTQpHLIsa+ShhWr3M893uPca8E+QYwIBBqDouXTpxMqNQSQfPVNF17aqwNe7yr8uCpayntJGrU1NY9DYHr1jWl+IHEKDM81mkmwsocVMMC8DYMuwuNXeINbu7CfkMs0kxLQDdStSRmnRHPiOPhaA1g4DFV2XMq9o7ZVzbXko6zTqUU34Gi0puPGZ3jiWsrkAafDdU7AeJVhHtsOhBgyAUtjQsOo9Vdk23nJmx4XYs7JtWNCw94S5h0qa+hTbCjBwBGhSI60AYeHgru608XVYTtUdNVf0tz3bGVLq+NyGOqlCFplMEIQgDHEaqa0pUlXlFjiQQUxoVHL7w2a4g6pAn5aM05OeOpXfJ2yQ4aJbtC6wPuqGUC1Vbg4u+cmG++eoCYLm3enJ+JQFrITT44zmZD+lgqMTuuW6aJu6QzyXTbKlGQoTGQ2gNa1oAA5Z15qLZ7JJ3YXBUWdcCUhDOF3p3dEOInpoOgW+bsSv/Swf/G39lYl68udlwTnsXgq7pvyVTrnSbv+GhjyBHyKwvuHKHSER5RHj6q9D1IchbH3X9ArJrs3/ItP7PZc+y6M3yiV+YKwxOzyH7sxFHngd/8AITXVQQmOuv0PV9i/yYnu7PzTwzJ6wx9HKitPsrmInszUKnNjxX0JXTggFIqa1zgd9Vb7OK2l2czMBpLmB7Rq6GS7qW0DkoYDCdTYr6YKRb33Pl3xGxNCXeJgGT6an+ngeIS/T/M9kfJPHqa08XZb2Qj2HZc1FaHB4ZD2LwXE82tG3MrYtay5mEwva9j2j2sLSHAcaO1CdQAGimwHKm2m2S04rq6H5fXZa0eiadwxj7vZyEv1hrPqN6xsz+P7f79iFAY9wJJPnXVM935H8sA5ijmnzJqD6rahWTBByBzJOGuQ5CmytZFrIejcjqFxNz+ntlXPumejy1EdVVGyC4ayK8aC5rqZr1DBGyZo8o0vxtptUHitgy8Nwo4Bh4kJjv8ARWwkuRZgxDomy7UIiMMvcJPVa0nZDDEABxZ6pmsyzcBc46up0aNAtLRqUpprwU9ROKi0WahARRdAZZKFClAAhQgoACFhiQAVmVVP3olIDsMeagQ3fpfFY0+hNUmMhnB4nJIcEv2nb0SXd+Wct2kVB++SY2z8OM3FBisiN/VDe149WkpEvPFIc7JV7FjsTV8vDLBnaUwZRIBB4td9CPqthvaRLO1bGHRp+RXNoz86DdeWn5bKuy0qos6g3tAlCaF8QcKw/rVbMC+socvxFD/Uxw+i5ZChZVpi/nkdFlEmdfmm5Q74UdVbeyWORmYf/sPmFnh3jgONGx4R5Y8/KhouPRoXEHpkei8dzl0Hn/KXIn069nahbUOuUSF/naD6LKycDtHNPk5p9M1w3FrXohppnXyol7iOhHb48+xjSXuaKA1zAI+OiV4053jsW1MvLZc3mpguwsDjVzmt4k1IyT1BfTTIbLf6bSsORyH6hscYxqXnn+DZe7Jaj3KYsVac3M4Wk8v4W3GOEclGOWapnCIgz93P1KuIEeqT2TX5p5NaOpqT80wyMaoXmHWYqWrm17Pb+kV40NafouocVZmvB1NB6/BaDHrOyIseD2PJYnX6GixJJgGJtTzP7K4oluxLVDaMfvo76FMYXXaCcJV/ac7qYSjP7iUVQhXysClAQlAFDlK8RHUCAOc9ol7YhjNkJV/ducKxog1a06NadiePNcLvTIdzGc0VNDmTmT5nimq/Fqug21MuP6hTyAFEv2/E712LjnXjXVSoqPOclJZdrRZd+OBEfCfs5ji3oaa9U/2R2lCaAgz9GxDk2M3whx/qp7DuYyPJc7iSh1Ws4cdUyUcosQnh5R0u0mRYTiQ5rxtiGFw8y3IrSZekNPjh8ND/AAq261tmJSXjGppSG4709w9K09E33euS2YmB3hAhtzIPvcG+Sp2RS7mjVZksLsPfNisOXeGE5vc4NafKubuiaTdZwGudAm6RlYcOEAKAACg0oNqDZYIzzss+XsmjZl4Oa3gYJb++a8Nrk+lW9SMwqD+2ZcnJ4PmCV1q1ZFsaEQWhwp4mnOoPJcFvVdIy0dwYD3bs2nhX3VLWk+7JYvIwf2lCP+8HUELy6fh0yiM86gJHMi4cfimC7F0HRvzIte7Bo1tT4z58FK0o8tk9dbseEiys2dY+agBrsXj2z0aTqMtaJ9x80tfgWwnsIAaGuboKUG6u476amg20zHELpejTU62v3OG/VuldV9b7pr+8mV0VUls2jTw6bk8gs1oWiGNLndOZ4JBvDPPcxwbq+uI8uHyC09VdGqDZidN0U77MJFvZc9jLn/qJPTZNdmTHNctsG1cBwv0+Sf7MmK0z61XmOuhJTcn5PZdI4/FFR8cDhCfkswKq5eNxW/DiVWS0TTibbHpgsW2aUZEOXuuO3I/ulmqzQ3qXT3yonuiUdRRG2OGdBqhUVh2tUiG85+6TvyKvQuwoujdBTic1bXKuW2RKEIU5GBWCYOSzrFECBGfPPbfZRZMsjgZRG0P+JuRr0wrn8K0KihOi+h+0a7gmpd7KZ6tPBw06bHovmmclnQnuY8EOaSCDxCkyR7M8F9LNDxksU/ZZGdOqrrPtLAc9E4w47IsKoIJpojcMVTyKUzLYWMjMNCHAEbtcMwR6LsdybeESD3pFC5oBp+puTvjUrkNswsNQNKg+mSYez22cIMI7EuHOuo++KramOYlzTPnDO1SlqFx4/RW8GJiy+HJJslNUpz0TFIzFR8VlGjgsKBrqbH5+SX74WAIjKtFd2pk9pvMrw0hwLHUxUyQnhiZwcnNhAtqB/B09QU3wJJsNjWtFA1oA+/X1Wvb8sYLYjwDShJAzoR737r22dDmgg6gfEKSyeUjU0cG02ivtOBiBokm2Lbjy4o15DakUIDqHlXRdAdQrWmbKhxBR7Wu8xVP0+pnTLMSfWaKvVw2WLJzOWmY0xEqcTjxOw4Dgm1l3gYeYzV02zWM0AC94wFJdq53d2Q6Tp1Wl/BcnIbeke6jZZA5q3u/bhaQ1xy2PBbt7ZHvIoAGjc/M1KWXyzoZzTZQVteGNUviuaXZnV5GeDgM1aQpgDdc6sC2aZH78k3y08DoQVzt1Mq2asWpIYWRarIIiqGTI4r2ZzmFXwMdZdQ5zDRw1BqOi6FDdUA8lyWXmsb2MBzc5opwBIBK6xCdkKLf6TlRl/wAMDqsFFx98mVCiqFt5MUleXL0oSgVlpyeJpC4h2kXHxkxIYo8ejxz5hd/e1UNu2GIrTklEPkONAcwkOBBGoKmBNOYascQeRXVb5XGzJw5557rnE5YbmHf0SZJNj8GnHnXP9o1Way5l0N4e3UH15KYFlOcdCmmyrqHDUhNk8rA+uGHlj1d6fEWEHNORFf45ZpjkI+eq59dhxgRDDd7LjkeDuHX6J10pRZtsMMvRY3SkxpnrvzWeJDzxD7zVFZkev3umaXbUZ0UOMhJ7eTTtGSEZgcM8sxsVzyYgmUi9y/Jjq9y46c4ZOlRtxFOC6ZDbhdmcuAyVReewmxWvaRVrx6HZw4FDWUWdJqHVPHgT/wAWdgp/G8uqSItpxpWK6DG8RYaAmoJGxr5LY/2kBHsnoQm7GjfVkJcjS+dr/K1++JIABJcaNaNS46AJXi3iOzepNV0Pscsbv8c5F8WFxhwgdBQDG8c6nDXkVNXS5PBW1OqhTDcWl3+zBv8AeThxvca92Mmt4AnU0CaoV0pZoo2BCH/Y36q4AUgLTUElg5Ky6c5OTfcULb7NpSOK9y1rtnMAYR/loubXju1FkcyS+H/zKeJvDH+67xRas/ZzIrC17Q4EEEEVBB1BVa7TRmi1p9dOp88o+eBbjhoAfghtsRHHQNPHX4KLzWA6UnIsAAlrSCw8WOFW+mnRZbIsN8RwrUBZf0qzjBuPVJrcmM9yoBiRw45gEEn5Bdal4iUrs2QITRQUTXBatSir444MLV3fLLJugoWMFSrJRMqEITxCKLy5lV7QgCqtCxWRBQhJ1q9nTHGoAXRV5fDSCp47HK4HZ61h0VgbADRQBPcSWC1YsmEmB29nLbWu9Q1A+xotqReXsofaGTvoU6z1mAjRLESR7uKDoDkfIqGyOUTwmTLxxDNN0wWZPpcmoO/qvUrMltM6LPawy3+SHmKzE3LovEvRwLX6rUsqcLmgOW2+HnUJCFrwc37Sbo97SIz22b8W8+K5827sVfQdpSwezFTLfql6BYjSSOo5hTVPPDLCvko5ORC7Dz7VV2/srlhDs2EwbOjV8y8laEexGgaLYulaIgufCcaAuqOVVcj9rK11jsiOyF4xI7xS7kUT2V5K8GMFjjTYaKk9OKNwYFC9lhCNNB1K/lsB6E/ustnXeDaZK8gNxkuI1+i3mQgm7fJL8jSwasvJ4VtNasoavWBLgY3kxgKV7woSjT0hCE4CFKEIAFClCAPJC8OYshQkYGpFgqgtez6gpnc1aU3AqE1ip4EUioIOo+S1MJrkra05UsdiG3xG6rJsZeHdUboF6qRZS9qYSGtoTvnkP55JiglxYNa8/kQkqzWYPE/pzPEq5h25QgvdQfeg2VVcE0o57F1CDWmhrQ65kivkvExLhrqgUIPhP0Kqol5mEeFeX25jonJ45G7GXRo5tR98ks2zJlrsTdfvJX1kxq4hzBHXVbM3Ih4WjF7kVG9rwLFm3wfD8LvEBsdQrdl8oZGYIKpbWurizAPmFROu/HBoHFHKHYjLkdY17mU8IJPNa0CffHcKn9gqSzrsvcRjJKdbKsgMAyT0iOWEWMnCo0BbgXhjFlaFIQkhCFKUCFKEIAEIQgAQhCABCEIAgoUqEABWGIxZlDgkAobVk6hKj4eB9DoT6H+U/wAxCqErW1Z+qinHKJYSwxVtWYLaknpxVBGtY11I5E1V3a0AvFNx91StOSLqqk68M0IT4NqHa1DrT6hWlnzpLhXNLkOTOSYLHksNC7/VJ8ayLKfB0Gwj4a8aJghNS/YmiYZdXYLCwZtjyzKJcHUKDZ7OAWwxe1MiM12SjRoFlENe0JQPOFSApQgAQhCABCgoQBKEIQAKFKEACEIQAIQhAEIQhAHh7VWz8riCtSFifDqmsDnNs2ZrQJVnDEbsD/iFfiKLr09ZQcqKau0DwUUoZJ4WYOby8WI4+y0eQP1KYrLkSTU5q/hXZAOgVtJWMGoUMDp25PVmStAreG1eYUGizNanpFdvJlYsixtXsJ6EJUKUJQIKEIogCUIQgAQhCAP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heatstress.info/portals/38/Cell%20March%202012%20updat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369601" cy="38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52657" y="3810000"/>
            <a:ext cx="1600200" cy="0"/>
          </a:xfrm>
          <a:prstGeom prst="straightConnector1">
            <a:avLst/>
          </a:prstGeom>
          <a:ln w="1270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299" y="867597"/>
            <a:ext cx="842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Theta Mind + Theta Activate easily enters the cells and is metabolized rapidly</a:t>
            </a:r>
            <a:endParaRPr lang="en-US" sz="2400" b="1" i="1" dirty="0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98771"/>
            <a:ext cx="1983832" cy="246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661764">
            <a:off x="964021" y="1922304"/>
            <a:ext cx="604205" cy="17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MYK-IMG_042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00" y="2190635"/>
            <a:ext cx="2133600" cy="11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32396"/>
            <a:ext cx="8991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When the LifeWave Theta Mind formula is combined with Theta Activate over 90% of users experience effects such as improved clarity of mind, increased alertness and increased energy within minutes of use.</a:t>
            </a:r>
          </a:p>
          <a:p>
            <a:endParaRPr lang="en-US" sz="2000" b="1" dirty="0"/>
          </a:p>
          <a:p>
            <a:r>
              <a:rPr lang="en-US" sz="2000" b="1" dirty="0" smtClean="0"/>
              <a:t>The formula is designed like a symphony, where all components converge together to produce rapid cellular absorption of the nutrients. The aim is to resupply four natural brain compounds that are often depleted in many individuals.</a:t>
            </a:r>
          </a:p>
          <a:p>
            <a:endParaRPr lang="en-US" sz="2000" b="1" dirty="0"/>
          </a:p>
          <a:p>
            <a:r>
              <a:rPr lang="en-US" sz="2000" b="1" dirty="0" smtClean="0"/>
              <a:t>David calls it the technology, </a:t>
            </a:r>
          </a:p>
          <a:p>
            <a:r>
              <a:rPr lang="en-US" sz="2000" b="1" dirty="0" smtClean="0"/>
              <a:t>but I call it the “magic” </a:t>
            </a:r>
          </a:p>
          <a:p>
            <a:endParaRPr lang="en-US" dirty="0"/>
          </a:p>
        </p:txBody>
      </p:sp>
      <p:pic>
        <p:nvPicPr>
          <p:cNvPr id="33794" name="Picture 2" descr="http://www.fillmoregazette.com/files/imagecache/970wide/files/orchest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8039" y="3733800"/>
            <a:ext cx="499983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829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MYK-IMG_046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2" y="1899018"/>
            <a:ext cx="4256938" cy="3739782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9906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7F7F7F"/>
                </a:solidFill>
              </a:rPr>
              <a:t>The proprietary activation system in theta allows the nutrients to enter the cells more rapidly, producing benefits you can </a:t>
            </a:r>
            <a:r>
              <a:rPr lang="en-US" sz="2400" i="1" dirty="0" smtClean="0">
                <a:solidFill>
                  <a:srgbClr val="7F7F7F"/>
                </a:solidFill>
              </a:rPr>
              <a:t>experience </a:t>
            </a:r>
            <a:br>
              <a:rPr lang="en-US" sz="2400" i="1" dirty="0" smtClean="0">
                <a:solidFill>
                  <a:srgbClr val="7F7F7F"/>
                </a:solidFill>
              </a:rPr>
            </a:br>
            <a:r>
              <a:rPr lang="en-US" sz="2400" i="1" dirty="0" smtClean="0">
                <a:solidFill>
                  <a:srgbClr val="7F7F7F"/>
                </a:solidFill>
              </a:rPr>
              <a:t>NOW</a:t>
            </a:r>
            <a:r>
              <a:rPr lang="en-US" sz="2400" i="1" dirty="0">
                <a:solidFill>
                  <a:srgbClr val="7F7F7F"/>
                </a:solidFill>
              </a:rPr>
              <a:t>, not </a:t>
            </a:r>
            <a:r>
              <a:rPr lang="en-US" sz="2400" i="1" dirty="0" smtClean="0">
                <a:solidFill>
                  <a:srgbClr val="7F7F7F"/>
                </a:solidFill>
              </a:rPr>
              <a:t>in </a:t>
            </a:r>
            <a:r>
              <a:rPr lang="en-US" sz="2400" i="1" dirty="0">
                <a:solidFill>
                  <a:srgbClr val="7F7F7F"/>
                </a:solidFill>
              </a:rPr>
              <a:t>weeks </a:t>
            </a:r>
            <a:r>
              <a:rPr lang="en-US" sz="2400" i="1" dirty="0" smtClean="0">
                <a:solidFill>
                  <a:srgbClr val="7F7F7F"/>
                </a:solidFill>
              </a:rPr>
              <a:t>or </a:t>
            </a:r>
            <a:r>
              <a:rPr lang="en-US" sz="2400" i="1" dirty="0">
                <a:solidFill>
                  <a:srgbClr val="7F7F7F"/>
                </a:solidFill>
              </a:rPr>
              <a:t>never   </a:t>
            </a:r>
          </a:p>
        </p:txBody>
      </p:sp>
    </p:spTree>
    <p:extLst>
      <p:ext uri="{BB962C8B-B14F-4D97-AF65-F5344CB8AC3E}">
        <p14:creationId xmlns:p14="http://schemas.microsoft.com/office/powerpoint/2010/main" val="2055162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MYK-IMG_046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2" y="1899018"/>
            <a:ext cx="4256938" cy="3739782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990600"/>
            <a:ext cx="7924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7F7F7F"/>
                </a:solidFill>
              </a:rPr>
              <a:t>Theta activate is a special form of silica, a nutrient needed by your body for the health of connective tissue, hair, nails and skin   </a:t>
            </a:r>
          </a:p>
        </p:txBody>
      </p:sp>
    </p:spTree>
    <p:extLst>
      <p:ext uri="{BB962C8B-B14F-4D97-AF65-F5344CB8AC3E}">
        <p14:creationId xmlns:p14="http://schemas.microsoft.com/office/powerpoint/2010/main" val="2055162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MYK-IMG_046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2" y="1899018"/>
            <a:ext cx="4256938" cy="3739782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990600"/>
            <a:ext cx="7924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7F7F7F"/>
                </a:solidFill>
              </a:rPr>
              <a:t>Simply add the Activate liquid to your theta formula, and you have now “turbocharged” the formula; results within minutes!</a:t>
            </a:r>
          </a:p>
        </p:txBody>
      </p:sp>
    </p:spTree>
    <p:extLst>
      <p:ext uri="{BB962C8B-B14F-4D97-AF65-F5344CB8AC3E}">
        <p14:creationId xmlns:p14="http://schemas.microsoft.com/office/powerpoint/2010/main" val="328734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97137"/>
            <a:ext cx="6789469" cy="9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" y="19050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HAVE ONLY </a:t>
            </a:r>
            <a:b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LEFT OUT </a:t>
            </a:r>
            <a:b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 THING…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02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TASTE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95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5336768" cy="5562600"/>
          </a:xfrm>
          <a:prstGeom prst="rect">
            <a:avLst/>
          </a:prstGeom>
        </p:spPr>
      </p:pic>
      <p:pic>
        <p:nvPicPr>
          <p:cNvPr id="4" name="Picture 3" descr="side-swoo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6" name="Picture 5" descr="nutrition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19800" y="1219200"/>
            <a:ext cx="28194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B3B3B3"/>
                </a:solidFill>
              </a:rPr>
              <a:t>All </a:t>
            </a:r>
            <a:r>
              <a:rPr lang="en-US" sz="2800" b="1" dirty="0">
                <a:solidFill>
                  <a:srgbClr val="B3B3B3"/>
                </a:solidFill>
              </a:rPr>
              <a:t>Theta Products </a:t>
            </a:r>
            <a:r>
              <a:rPr lang="en-US" sz="2800" dirty="0">
                <a:solidFill>
                  <a:srgbClr val="B3B3B3"/>
                </a:solidFill>
              </a:rPr>
              <a:t>have:</a:t>
            </a:r>
            <a:br>
              <a:rPr lang="en-US" sz="2800" dirty="0">
                <a:solidFill>
                  <a:srgbClr val="B3B3B3"/>
                </a:solidFill>
              </a:rPr>
            </a:br>
            <a:endParaRPr lang="en-US" sz="2800" dirty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B3B3B3"/>
                </a:solidFill>
              </a:rPr>
              <a:t>• No artificial</a:t>
            </a:r>
            <a:br>
              <a:rPr lang="en-US" sz="2000" dirty="0" smtClean="0">
                <a:solidFill>
                  <a:srgbClr val="B3B3B3"/>
                </a:solidFill>
              </a:rPr>
            </a:br>
            <a:r>
              <a:rPr lang="en-US" sz="2000" dirty="0" smtClean="0">
                <a:solidFill>
                  <a:srgbClr val="B3B3B3"/>
                </a:solidFill>
              </a:rPr>
              <a:t>  sweeteners</a:t>
            </a:r>
            <a:endParaRPr lang="en-US" sz="2000" dirty="0">
              <a:solidFill>
                <a:srgbClr val="B3B3B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B3B3B3"/>
                </a:solidFill>
              </a:rPr>
              <a:t>•</a:t>
            </a:r>
            <a:r>
              <a:rPr lang="en-US" sz="2000" dirty="0" smtClean="0">
                <a:solidFill>
                  <a:srgbClr val="B3B3B3"/>
                </a:solidFill>
              </a:rPr>
              <a:t> No </a:t>
            </a:r>
            <a:r>
              <a:rPr lang="en-US" sz="2000" dirty="0">
                <a:solidFill>
                  <a:srgbClr val="B3B3B3"/>
                </a:solidFill>
              </a:rPr>
              <a:t>artificial colors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B3B3B3"/>
                </a:solidFill>
              </a:rPr>
              <a:t>• No </a:t>
            </a:r>
            <a:r>
              <a:rPr lang="en-US" sz="2000" dirty="0">
                <a:solidFill>
                  <a:srgbClr val="B3B3B3"/>
                </a:solidFill>
              </a:rPr>
              <a:t>preservatives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B3B3B3"/>
                </a:solidFill>
              </a:rPr>
              <a:t>• No </a:t>
            </a:r>
            <a:r>
              <a:rPr lang="en-US" sz="2000" dirty="0">
                <a:solidFill>
                  <a:srgbClr val="B3B3B3"/>
                </a:solidFill>
              </a:rPr>
              <a:t>artificial flavors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B3B3B3"/>
                </a:solidFill>
              </a:rPr>
              <a:t>• No </a:t>
            </a:r>
            <a:r>
              <a:rPr lang="en-US" sz="2000" dirty="0">
                <a:solidFill>
                  <a:srgbClr val="B3B3B3"/>
                </a:solidFill>
              </a:rPr>
              <a:t>GMO’s, No Gluten </a:t>
            </a:r>
          </a:p>
        </p:txBody>
      </p:sp>
    </p:spTree>
    <p:extLst>
      <p:ext uri="{BB962C8B-B14F-4D97-AF65-F5344CB8AC3E}">
        <p14:creationId xmlns:p14="http://schemas.microsoft.com/office/powerpoint/2010/main" val="276100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51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5336768" cy="5562600"/>
          </a:xfrm>
          <a:prstGeom prst="rect">
            <a:avLst/>
          </a:prstGeom>
        </p:spPr>
      </p:pic>
      <p:pic>
        <p:nvPicPr>
          <p:cNvPr id="5" name="Picture 4" descr="side-swoo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7" name="Picture 6" descr="nutrition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19800" y="1219200"/>
            <a:ext cx="2819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B3B3B3"/>
                </a:solidFill>
              </a:rPr>
              <a:t>Just flavors from natural fruit sources for a taste that will have you looking forward to taking your nutrition each day</a:t>
            </a:r>
          </a:p>
        </p:txBody>
      </p:sp>
    </p:spTree>
    <p:extLst>
      <p:ext uri="{BB962C8B-B14F-4D97-AF65-F5344CB8AC3E}">
        <p14:creationId xmlns:p14="http://schemas.microsoft.com/office/powerpoint/2010/main" val="4190855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utrition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7151227" cy="1227867"/>
          </a:xfrm>
          <a:prstGeom prst="rect">
            <a:avLst/>
          </a:prstGeom>
        </p:spPr>
      </p:pic>
      <p:pic>
        <p:nvPicPr>
          <p:cNvPr id="12" name="Picture 11" descr="tagli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3454400" cy="3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94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7962690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76600"/>
            <a:ext cx="2819400" cy="3065673"/>
          </a:xfrm>
          <a:prstGeom prst="rect">
            <a:avLst/>
          </a:prstGeom>
        </p:spPr>
      </p:pic>
      <p:pic>
        <p:nvPicPr>
          <p:cNvPr id="4" name="Picture 3" descr="side-swoo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6" name="Picture 5" descr="nutrition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2689" y="2514600"/>
            <a:ext cx="76855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-  No stimulants		-  No artificial sweeteners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-  No artificial colors		-  No preservatives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-  No artificial flavors	-  No GMO’s, no gluten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1000" y="1346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NATURAL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PRODUCTS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" y="287053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 LINE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17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3222836Small.-v2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861">
            <a:off x="2255197" y="3543439"/>
            <a:ext cx="5486400" cy="3870406"/>
          </a:xfrm>
          <a:prstGeom prst="rect">
            <a:avLst/>
          </a:prstGeom>
        </p:spPr>
      </p:pic>
      <p:pic>
        <p:nvPicPr>
          <p:cNvPr id="4" name="Picture 3" descr="side-swoo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37736" y="1369057"/>
            <a:ext cx="5215466" cy="1189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29" y="188232"/>
            <a:ext cx="1587070" cy="501490"/>
          </a:xfrm>
          <a:prstGeom prst="rect">
            <a:avLst/>
          </a:prstGeom>
        </p:spPr>
      </p:pic>
      <p:pic>
        <p:nvPicPr>
          <p:cNvPr id="6" name="Picture 5" descr="nutrition-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7" y="188232"/>
            <a:ext cx="2731627" cy="469021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" y="2558534"/>
            <a:ext cx="79490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7F7F7F"/>
                </a:solidFill>
              </a:rPr>
              <a:t>“Mission specific” formulas that address real human needs and provide real answers to peoples health concerns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 LINE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66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ta Nutri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8825</TotalTime>
  <Words>1033</Words>
  <Application>Microsoft Office PowerPoint</Application>
  <PresentationFormat>Skærmshow (4:3)</PresentationFormat>
  <Paragraphs>219</Paragraphs>
  <Slides>61</Slides>
  <Notes>61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61</vt:i4>
      </vt:variant>
    </vt:vector>
  </HeadingPairs>
  <TitlesOfParts>
    <vt:vector size="63" baseType="lpstr">
      <vt:lpstr>Theta Nutrition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LifeWave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Schmidt</dc:creator>
  <cp:lastModifiedBy>Molina</cp:lastModifiedBy>
  <cp:revision>304</cp:revision>
  <cp:lastPrinted>2013-02-07T20:28:37Z</cp:lastPrinted>
  <dcterms:created xsi:type="dcterms:W3CDTF">2007-12-10T23:56:27Z</dcterms:created>
  <dcterms:modified xsi:type="dcterms:W3CDTF">2013-03-07T18:41:51Z</dcterms:modified>
</cp:coreProperties>
</file>